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1"/>
  </p:sldMasterIdLst>
  <p:notesMasterIdLst>
    <p:notesMasterId r:id="rId26"/>
  </p:notesMasterIdLst>
  <p:handoutMasterIdLst>
    <p:handoutMasterId r:id="rId27"/>
  </p:handoutMasterIdLst>
  <p:sldIdLst>
    <p:sldId id="279" r:id="rId2"/>
    <p:sldId id="396" r:id="rId3"/>
    <p:sldId id="391" r:id="rId4"/>
    <p:sldId id="393" r:id="rId5"/>
    <p:sldId id="395" r:id="rId6"/>
    <p:sldId id="410" r:id="rId7"/>
    <p:sldId id="411" r:id="rId8"/>
    <p:sldId id="412" r:id="rId9"/>
    <p:sldId id="415" r:id="rId10"/>
    <p:sldId id="383" r:id="rId11"/>
    <p:sldId id="400" r:id="rId12"/>
    <p:sldId id="401" r:id="rId13"/>
    <p:sldId id="404" r:id="rId14"/>
    <p:sldId id="385" r:id="rId15"/>
    <p:sldId id="388" r:id="rId16"/>
    <p:sldId id="389" r:id="rId17"/>
    <p:sldId id="405" r:id="rId18"/>
    <p:sldId id="392" r:id="rId19"/>
    <p:sldId id="406" r:id="rId20"/>
    <p:sldId id="409" r:id="rId21"/>
    <p:sldId id="408" r:id="rId22"/>
    <p:sldId id="407" r:id="rId23"/>
    <p:sldId id="413" r:id="rId24"/>
    <p:sldId id="414" r:id="rId25"/>
  </p:sldIdLst>
  <p:sldSz cx="12192000" cy="6858000"/>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489"/>
    <a:srgbClr val="29474D"/>
    <a:srgbClr val="31565D"/>
    <a:srgbClr val="3B6871"/>
    <a:srgbClr val="2A4A3C"/>
    <a:srgbClr val="3E6E59"/>
    <a:srgbClr val="1E5C3D"/>
    <a:srgbClr val="4173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0" autoAdjust="0"/>
    <p:restoredTop sz="94660" autoAdjust="0"/>
  </p:normalViewPr>
  <p:slideViewPr>
    <p:cSldViewPr>
      <p:cViewPr varScale="1">
        <p:scale>
          <a:sx n="113" d="100"/>
          <a:sy n="113" d="100"/>
        </p:scale>
        <p:origin x="720"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e-DE"/>
          </a:p>
        </p:txBody>
      </p:sp>
      <p:sp>
        <p:nvSpPr>
          <p:cNvPr id="15363" name="Rectangle 3"/>
          <p:cNvSpPr>
            <a:spLocks noGrp="1" noChangeArrowheads="1"/>
          </p:cNvSpPr>
          <p:nvPr>
            <p:ph type="dt" sz="quarter" idx="1"/>
          </p:nvPr>
        </p:nvSpPr>
        <p:spPr bwMode="auto">
          <a:xfrm>
            <a:off x="3852016"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e-DE"/>
          </a:p>
        </p:txBody>
      </p:sp>
      <p:sp>
        <p:nvSpPr>
          <p:cNvPr id="15364" name="Rectangle 4"/>
          <p:cNvSpPr>
            <a:spLocks noGrp="1" noChangeArrowheads="1"/>
          </p:cNvSpPr>
          <p:nvPr>
            <p:ph type="ftr" sz="quarter" idx="2"/>
          </p:nvPr>
        </p:nvSpPr>
        <p:spPr bwMode="auto">
          <a:xfrm>
            <a:off x="0" y="9430306"/>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e-DE"/>
          </a:p>
        </p:txBody>
      </p:sp>
      <p:sp>
        <p:nvSpPr>
          <p:cNvPr id="15365" name="Rectangle 5"/>
          <p:cNvSpPr>
            <a:spLocks noGrp="1" noChangeArrowheads="1"/>
          </p:cNvSpPr>
          <p:nvPr>
            <p:ph type="sldNum" sz="quarter" idx="3"/>
          </p:nvPr>
        </p:nvSpPr>
        <p:spPr bwMode="auto">
          <a:xfrm>
            <a:off x="3852016" y="9430306"/>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49CF14C-8DC3-4C53-A966-647428513005}"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D327FE6-8134-4340-82AA-DE1673032942}" type="datetimeFigureOut">
              <a:rPr lang="de-DE" smtClean="0"/>
              <a:t>27.03.2026</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4AC6312-1441-4705-988C-08A9CA580074}" type="slidenum">
              <a:rPr lang="de-DE" smtClean="0"/>
              <a:t>‹Nr.›</a:t>
            </a:fld>
            <a:endParaRPr lang="de-DE"/>
          </a:p>
        </p:txBody>
      </p:sp>
    </p:spTree>
    <p:extLst>
      <p:ext uri="{BB962C8B-B14F-4D97-AF65-F5344CB8AC3E}">
        <p14:creationId xmlns:p14="http://schemas.microsoft.com/office/powerpoint/2010/main" val="2634336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11A7DCD-AAAD-4F52-917D-6ED84D495BB4}" type="slidenum">
              <a:rPr lang="de-DE" altLang="de-DE"/>
              <a:pPr>
                <a:defRPr/>
              </a:pPr>
              <a:t>‹Nr.›</a:t>
            </a:fld>
            <a:endParaRPr lang="de-DE" altLang="de-DE"/>
          </a:p>
        </p:txBody>
      </p:sp>
    </p:spTree>
    <p:extLst>
      <p:ext uri="{BB962C8B-B14F-4D97-AF65-F5344CB8AC3E}">
        <p14:creationId xmlns:p14="http://schemas.microsoft.com/office/powerpoint/2010/main" val="3556720702"/>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B44A4E1-1091-4E25-A361-795AF00DAEF2}" type="slidenum">
              <a:rPr lang="de-DE" altLang="de-DE"/>
              <a:pPr>
                <a:defRPr/>
              </a:pPr>
              <a:t>‹Nr.›</a:t>
            </a:fld>
            <a:endParaRPr lang="de-DE" altLang="de-DE"/>
          </a:p>
        </p:txBody>
      </p:sp>
    </p:spTree>
    <p:extLst>
      <p:ext uri="{BB962C8B-B14F-4D97-AF65-F5344CB8AC3E}">
        <p14:creationId xmlns:p14="http://schemas.microsoft.com/office/powerpoint/2010/main" val="88884451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DFCFC84-5012-400D-B32B-06A881B36481}" type="slidenum">
              <a:rPr lang="de-DE" altLang="de-DE"/>
              <a:pPr>
                <a:defRPr/>
              </a:pPr>
              <a:t>‹Nr.›</a:t>
            </a:fld>
            <a:endParaRPr lang="de-DE" altLang="de-DE"/>
          </a:p>
        </p:txBody>
      </p:sp>
    </p:spTree>
    <p:extLst>
      <p:ext uri="{BB962C8B-B14F-4D97-AF65-F5344CB8AC3E}">
        <p14:creationId xmlns:p14="http://schemas.microsoft.com/office/powerpoint/2010/main" val="2372827033"/>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9838267" cy="1143000"/>
          </a:xfrm>
        </p:spPr>
        <p:txBody>
          <a:bodyPr/>
          <a:lstStyle/>
          <a:p>
            <a:r>
              <a:rPr lang="en-US"/>
              <a:t>Titelmasterformat durch Klicken bearbeiten</a:t>
            </a:r>
            <a:endParaRPr lang="de-DE"/>
          </a:p>
        </p:txBody>
      </p:sp>
      <p:sp>
        <p:nvSpPr>
          <p:cNvPr id="3" name="Textplatzhalter 2"/>
          <p:cNvSpPr>
            <a:spLocks noGrp="1"/>
          </p:cNvSpPr>
          <p:nvPr>
            <p:ph type="body" sz="half" idx="1"/>
          </p:nvPr>
        </p:nvSpPr>
        <p:spPr>
          <a:xfrm>
            <a:off x="1079500" y="2214564"/>
            <a:ext cx="10610851" cy="1863725"/>
          </a:xfr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1079500" y="4230688"/>
            <a:ext cx="10610851" cy="1865312"/>
          </a:xfr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Rectangle 108"/>
          <p:cNvSpPr>
            <a:spLocks noGrp="1" noChangeArrowheads="1"/>
          </p:cNvSpPr>
          <p:nvPr>
            <p:ph type="dt" sz="half" idx="10"/>
          </p:nvPr>
        </p:nvSpPr>
        <p:spPr>
          <a:ln/>
        </p:spPr>
        <p:txBody>
          <a:bodyPr/>
          <a:lstStyle>
            <a:lvl1pPr>
              <a:defRPr/>
            </a:lvl1pPr>
          </a:lstStyle>
          <a:p>
            <a:pPr>
              <a:defRPr/>
            </a:pPr>
            <a:endParaRPr lang="de-DE"/>
          </a:p>
        </p:txBody>
      </p:sp>
      <p:sp>
        <p:nvSpPr>
          <p:cNvPr id="6" name="Rectangle 109"/>
          <p:cNvSpPr>
            <a:spLocks noGrp="1" noChangeArrowheads="1"/>
          </p:cNvSpPr>
          <p:nvPr>
            <p:ph type="ftr" sz="quarter" idx="11"/>
          </p:nvPr>
        </p:nvSpPr>
        <p:spPr>
          <a:ln/>
        </p:spPr>
        <p:txBody>
          <a:bodyPr/>
          <a:lstStyle>
            <a:lvl1pPr>
              <a:defRPr/>
            </a:lvl1pPr>
          </a:lstStyle>
          <a:p>
            <a:pPr>
              <a:defRPr/>
            </a:pPr>
            <a:endParaRPr lang="de-DE"/>
          </a:p>
        </p:txBody>
      </p:sp>
      <p:sp>
        <p:nvSpPr>
          <p:cNvPr id="7" name="Rectangle 110"/>
          <p:cNvSpPr>
            <a:spLocks noGrp="1" noChangeArrowheads="1"/>
          </p:cNvSpPr>
          <p:nvPr>
            <p:ph type="sldNum" sz="quarter" idx="12"/>
          </p:nvPr>
        </p:nvSpPr>
        <p:spPr>
          <a:ln/>
        </p:spPr>
        <p:txBody>
          <a:bodyPr/>
          <a:lstStyle>
            <a:lvl1pPr>
              <a:defRPr/>
            </a:lvl1pPr>
          </a:lstStyle>
          <a:p>
            <a:pPr>
              <a:defRPr/>
            </a:pPr>
            <a:fld id="{624BCA5E-3B02-4F40-A1B0-5E456E31E89F}" type="slidenum">
              <a:rPr lang="de-DE"/>
              <a:pPr>
                <a:defRPr/>
              </a:pPr>
              <a:t>‹Nr.›</a:t>
            </a:fld>
            <a:endParaRPr lang="de-DE"/>
          </a:p>
        </p:txBody>
      </p:sp>
    </p:spTree>
    <p:extLst>
      <p:ext uri="{BB962C8B-B14F-4D97-AF65-F5344CB8AC3E}">
        <p14:creationId xmlns:p14="http://schemas.microsoft.com/office/powerpoint/2010/main" val="286185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98DA9EF-8176-4095-BDC5-45BB69E418F8}" type="slidenum">
              <a:rPr lang="de-DE" altLang="de-DE"/>
              <a:pPr>
                <a:defRPr/>
              </a:pPr>
              <a:t>‹Nr.›</a:t>
            </a:fld>
            <a:endParaRPr lang="de-DE" altLang="de-DE"/>
          </a:p>
        </p:txBody>
      </p:sp>
    </p:spTree>
    <p:extLst>
      <p:ext uri="{BB962C8B-B14F-4D97-AF65-F5344CB8AC3E}">
        <p14:creationId xmlns:p14="http://schemas.microsoft.com/office/powerpoint/2010/main" val="41990172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de-DE" dirty="0"/>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Textmasterformat bearbeiten</a:t>
            </a:r>
          </a:p>
        </p:txBody>
      </p:sp>
      <p:sp>
        <p:nvSpPr>
          <p:cNvPr id="4" name="Datumsplatzhalter 3"/>
          <p:cNvSpPr>
            <a:spLocks noGrp="1"/>
          </p:cNvSpPr>
          <p:nvPr>
            <p:ph type="dt" sz="half" idx="10"/>
          </p:nvPr>
        </p:nvSpPr>
        <p:spPr/>
        <p:txBody>
          <a:bodyPr/>
          <a:lstStyle>
            <a:lvl1pPr>
              <a:defRPr/>
            </a:lvl1pPr>
          </a:lstStyle>
          <a:p>
            <a:pPr>
              <a:defRPr/>
            </a:pPr>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3A62F3C1-3071-46CF-BF15-01757082B974}" type="slidenum">
              <a:rPr lang="de-DE" altLang="de-DE"/>
              <a:pPr>
                <a:defRPr/>
              </a:pPr>
              <a:t>‹Nr.›</a:t>
            </a:fld>
            <a:endParaRPr lang="de-DE" altLang="de-DE"/>
          </a:p>
        </p:txBody>
      </p:sp>
    </p:spTree>
    <p:extLst>
      <p:ext uri="{BB962C8B-B14F-4D97-AF65-F5344CB8AC3E}">
        <p14:creationId xmlns:p14="http://schemas.microsoft.com/office/powerpoint/2010/main" val="67451760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76F3C46B-A5BC-41E6-A391-1E5C518078D1}" type="slidenum">
              <a:rPr lang="de-DE" altLang="de-DE"/>
              <a:pPr>
                <a:defRPr/>
              </a:pPr>
              <a:t>‹Nr.›</a:t>
            </a:fld>
            <a:endParaRPr lang="de-DE" altLang="de-DE"/>
          </a:p>
        </p:txBody>
      </p:sp>
    </p:spTree>
    <p:extLst>
      <p:ext uri="{BB962C8B-B14F-4D97-AF65-F5344CB8AC3E}">
        <p14:creationId xmlns:p14="http://schemas.microsoft.com/office/powerpoint/2010/main" val="301445676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C2EE29F2-E700-4D28-BF4B-5952D400EAAD}" type="slidenum">
              <a:rPr lang="de-DE" altLang="de-DE"/>
              <a:pPr>
                <a:defRPr/>
              </a:pPr>
              <a:t>‹Nr.›</a:t>
            </a:fld>
            <a:endParaRPr lang="de-DE" altLang="de-DE"/>
          </a:p>
        </p:txBody>
      </p:sp>
    </p:spTree>
    <p:extLst>
      <p:ext uri="{BB962C8B-B14F-4D97-AF65-F5344CB8AC3E}">
        <p14:creationId xmlns:p14="http://schemas.microsoft.com/office/powerpoint/2010/main" val="38645303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A37C21E3-C841-40A4-AB2C-FF6BAB2104BD}" type="slidenum">
              <a:rPr lang="de-DE" altLang="de-DE"/>
              <a:pPr>
                <a:defRPr/>
              </a:pPr>
              <a:t>‹Nr.›</a:t>
            </a:fld>
            <a:endParaRPr lang="de-DE" altLang="de-DE"/>
          </a:p>
        </p:txBody>
      </p:sp>
    </p:spTree>
    <p:extLst>
      <p:ext uri="{BB962C8B-B14F-4D97-AF65-F5344CB8AC3E}">
        <p14:creationId xmlns:p14="http://schemas.microsoft.com/office/powerpoint/2010/main" val="105527475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88B63C5E-39C2-401F-A52F-BE4B54A71F10}" type="slidenum">
              <a:rPr lang="de-DE" altLang="de-DE"/>
              <a:pPr>
                <a:defRPr/>
              </a:pPr>
              <a:t>‹Nr.›</a:t>
            </a:fld>
            <a:endParaRPr lang="de-DE" altLang="de-DE"/>
          </a:p>
        </p:txBody>
      </p:sp>
    </p:spTree>
    <p:extLst>
      <p:ext uri="{BB962C8B-B14F-4D97-AF65-F5344CB8AC3E}">
        <p14:creationId xmlns:p14="http://schemas.microsoft.com/office/powerpoint/2010/main" val="668673815"/>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7F174ADD-B054-4CBF-86AD-E92E8AB91EA6}" type="slidenum">
              <a:rPr lang="de-DE" altLang="de-DE"/>
              <a:pPr>
                <a:defRPr/>
              </a:pPr>
              <a:t>‹Nr.›</a:t>
            </a:fld>
            <a:endParaRPr lang="de-DE" altLang="de-DE"/>
          </a:p>
        </p:txBody>
      </p:sp>
    </p:spTree>
    <p:extLst>
      <p:ext uri="{BB962C8B-B14F-4D97-AF65-F5344CB8AC3E}">
        <p14:creationId xmlns:p14="http://schemas.microsoft.com/office/powerpoint/2010/main" val="218331856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D4C466B9-C9A8-432D-A4EC-C98B5C9D2A4A}" type="slidenum">
              <a:rPr lang="de-DE" altLang="de-DE"/>
              <a:pPr>
                <a:defRPr/>
              </a:pPr>
              <a:t>‹Nr.›</a:t>
            </a:fld>
            <a:endParaRPr lang="de-DE" altLang="de-DE"/>
          </a:p>
        </p:txBody>
      </p:sp>
    </p:spTree>
    <p:extLst>
      <p:ext uri="{BB962C8B-B14F-4D97-AF65-F5344CB8AC3E}">
        <p14:creationId xmlns:p14="http://schemas.microsoft.com/office/powerpoint/2010/main" val="26484597"/>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elplatzhalt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7" name="Textplatzhalt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7CF7537E-5A74-4B6A-A1A0-974CFB2E290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3" r:id="rId12"/>
  </p:sldLayoutIdLst>
  <p:transition spd="med">
    <p:fade/>
  </p:transition>
  <p:txStyles>
    <p:titleStyle>
      <a:lvl1pPr algn="l" rtl="0" eaLnBrk="0" fontAlgn="base" hangingPunct="0">
        <a:lnSpc>
          <a:spcPct val="90000"/>
        </a:lnSpc>
        <a:spcBef>
          <a:spcPct val="0"/>
        </a:spcBef>
        <a:spcAft>
          <a:spcPct val="0"/>
        </a:spcAft>
        <a:defRPr sz="4400" kern="12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bg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bg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bg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bg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bg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bg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
          <p:cNvSpPr>
            <a:spLocks noGrp="1" noChangeArrowheads="1"/>
          </p:cNvSpPr>
          <p:nvPr>
            <p:ph type="ctrTitle"/>
          </p:nvPr>
        </p:nvSpPr>
        <p:spPr>
          <a:xfrm>
            <a:off x="1524000" y="1122363"/>
            <a:ext cx="9144000" cy="2522661"/>
          </a:xfrm>
        </p:spPr>
        <p:txBody>
          <a:bodyPr rtlCol="0">
            <a:normAutofit/>
          </a:bodyPr>
          <a:lstStyle/>
          <a:p>
            <a:pPr eaLnBrk="1" fontAlgn="auto" hangingPunct="1">
              <a:spcAft>
                <a:spcPts val="0"/>
              </a:spcAft>
              <a:defRPr/>
            </a:pPr>
            <a:r>
              <a:rPr lang="de-DE" sz="5400" b="1" dirty="0">
                <a:latin typeface="+mn-lt"/>
                <a:cs typeface="Arial" panose="020B0604020202020204" pitchFamily="34" charset="0"/>
              </a:rPr>
              <a:t>Informationen zur </a:t>
            </a:r>
            <a:br>
              <a:rPr lang="de-DE" sz="5400" b="1" dirty="0">
                <a:latin typeface="+mn-lt"/>
                <a:cs typeface="Arial" panose="020B0604020202020204" pitchFamily="34" charset="0"/>
              </a:rPr>
            </a:br>
            <a:r>
              <a:rPr lang="de-DE" sz="5400" b="1" dirty="0">
                <a:latin typeface="+mn-lt"/>
                <a:cs typeface="Arial" panose="020B0604020202020204" pitchFamily="34" charset="0"/>
              </a:rPr>
              <a:t>zu den Abiturprüfungen</a:t>
            </a:r>
          </a:p>
        </p:txBody>
      </p:sp>
      <p:sp>
        <p:nvSpPr>
          <p:cNvPr id="16386" name="Rectangle 5"/>
          <p:cNvSpPr>
            <a:spLocks noGrp="1" noChangeArrowheads="1"/>
          </p:cNvSpPr>
          <p:nvPr>
            <p:ph type="subTitle" idx="1"/>
          </p:nvPr>
        </p:nvSpPr>
        <p:spPr/>
        <p:txBody>
          <a:bodyPr rtlCol="0">
            <a:normAutofit/>
          </a:bodyPr>
          <a:lstStyle/>
          <a:p>
            <a:pPr eaLnBrk="1" fontAlgn="auto" hangingPunct="1">
              <a:spcAft>
                <a:spcPts val="0"/>
              </a:spcAft>
              <a:defRPr/>
            </a:pPr>
            <a:endParaRPr lang="de-DE" sz="4400" dirty="0">
              <a:latin typeface="+mj-lt"/>
              <a:cs typeface="Arial" panose="020B0604020202020204" pitchFamily="34" charset="0"/>
            </a:endParaRPr>
          </a:p>
          <a:p>
            <a:pPr eaLnBrk="1" fontAlgn="auto" hangingPunct="1">
              <a:spcAft>
                <a:spcPts val="0"/>
              </a:spcAft>
              <a:defRPr/>
            </a:pPr>
            <a:r>
              <a:rPr lang="de-DE" sz="4400" dirty="0">
                <a:latin typeface="+mj-lt"/>
                <a:cs typeface="Arial" panose="020B0604020202020204" pitchFamily="34" charset="0"/>
              </a:rPr>
              <a:t>27. März 2026</a:t>
            </a:r>
          </a:p>
        </p:txBody>
      </p:sp>
      <p:pic>
        <p:nvPicPr>
          <p:cNvPr id="2" name="Inhaltsplatzhalter 8">
            <a:extLst>
              <a:ext uri="{FF2B5EF4-FFF2-40B4-BE49-F238E27FC236}">
                <a16:creationId xmlns:a16="http://schemas.microsoft.com/office/drawing/2014/main" id="{1FCDD4F2-E081-F422-63D9-E27D90789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92CC51-6960-4DFA-8CDC-C6EBC16DDFAB}"/>
              </a:ext>
            </a:extLst>
          </p:cNvPr>
          <p:cNvSpPr>
            <a:spLocks noGrp="1"/>
          </p:cNvSpPr>
          <p:nvPr>
            <p:ph type="title"/>
          </p:nvPr>
        </p:nvSpPr>
        <p:spPr/>
        <p:txBody>
          <a:bodyPr/>
          <a:lstStyle/>
          <a:p>
            <a:r>
              <a:rPr lang="de-DE" b="1" dirty="0"/>
              <a:t>Toilettengänge</a:t>
            </a:r>
          </a:p>
        </p:txBody>
      </p:sp>
      <p:sp>
        <p:nvSpPr>
          <p:cNvPr id="6" name="Inhaltsplatzhalter 5">
            <a:extLst>
              <a:ext uri="{FF2B5EF4-FFF2-40B4-BE49-F238E27FC236}">
                <a16:creationId xmlns:a16="http://schemas.microsoft.com/office/drawing/2014/main" id="{852F741E-0C8B-4ADF-85B3-1F9DCAB74577}"/>
              </a:ext>
            </a:extLst>
          </p:cNvPr>
          <p:cNvSpPr>
            <a:spLocks noGrp="1"/>
          </p:cNvSpPr>
          <p:nvPr>
            <p:ph idx="1"/>
          </p:nvPr>
        </p:nvSpPr>
        <p:spPr/>
        <p:txBody>
          <a:bodyPr/>
          <a:lstStyle/>
          <a:p>
            <a:r>
              <a:rPr lang="de-DE" sz="3200" dirty="0"/>
              <a:t>der Prüfungsraum darf „nur einzeln und für kurze Zeit“ verlassen werden (Protokollführung)</a:t>
            </a:r>
          </a:p>
          <a:p>
            <a:r>
              <a:rPr lang="de-DE" sz="3200" dirty="0"/>
              <a:t>Gangaufsicht</a:t>
            </a:r>
          </a:p>
          <a:p>
            <a:r>
              <a:rPr lang="de-DE" sz="3200" dirty="0"/>
              <a:t>das nächstgelegene / von der Aufsicht angewiesene WC ist aufzusuchen</a:t>
            </a:r>
          </a:p>
          <a:p>
            <a:r>
              <a:rPr lang="de-DE" sz="3200" dirty="0"/>
              <a:t>keine Kommunikation außerhalb des Prüfungsraums</a:t>
            </a:r>
          </a:p>
          <a:p>
            <a:r>
              <a:rPr lang="de-DE" sz="3200" dirty="0"/>
              <a:t>keine Möglichkeit mehr nach Abgabe der ersten Arbeit </a:t>
            </a:r>
          </a:p>
        </p:txBody>
      </p:sp>
      <p:pic>
        <p:nvPicPr>
          <p:cNvPr id="7" name="Inhaltsplatzhalter 8">
            <a:extLst>
              <a:ext uri="{FF2B5EF4-FFF2-40B4-BE49-F238E27FC236}">
                <a16:creationId xmlns:a16="http://schemas.microsoft.com/office/drawing/2014/main" id="{F881DE17-BFC7-4F64-98A2-DF70953EB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696400" y="252481"/>
            <a:ext cx="180022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023809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66770-B2A2-4B94-282C-76E65571CD12}"/>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38D8F19F-F616-2744-5F50-6B3114B0A7B9}"/>
              </a:ext>
            </a:extLst>
          </p:cNvPr>
          <p:cNvSpPr>
            <a:spLocks noGrp="1"/>
          </p:cNvSpPr>
          <p:nvPr>
            <p:ph type="ctrTitle"/>
          </p:nvPr>
        </p:nvSpPr>
        <p:spPr>
          <a:xfrm>
            <a:off x="1199456" y="836713"/>
            <a:ext cx="9468544" cy="1008111"/>
          </a:xfrm>
        </p:spPr>
        <p:txBody>
          <a:bodyPr/>
          <a:lstStyle/>
          <a:p>
            <a:pPr algn="l"/>
            <a:r>
              <a:rPr lang="de-DE" sz="5400" b="1" dirty="0"/>
              <a:t>Krankheit  </a:t>
            </a:r>
            <a:r>
              <a:rPr lang="de-DE" sz="3600" b="1" dirty="0"/>
              <a:t>(§30, 7 OAVO)</a:t>
            </a:r>
          </a:p>
        </p:txBody>
      </p:sp>
      <p:sp>
        <p:nvSpPr>
          <p:cNvPr id="7" name="Untertitel 6">
            <a:extLst>
              <a:ext uri="{FF2B5EF4-FFF2-40B4-BE49-F238E27FC236}">
                <a16:creationId xmlns:a16="http://schemas.microsoft.com/office/drawing/2014/main" id="{7D5CC9DC-EC9B-7718-144A-1E324774584C}"/>
              </a:ext>
            </a:extLst>
          </p:cNvPr>
          <p:cNvSpPr>
            <a:spLocks noGrp="1"/>
          </p:cNvSpPr>
          <p:nvPr>
            <p:ph type="subTitle" idx="1"/>
          </p:nvPr>
        </p:nvSpPr>
        <p:spPr>
          <a:xfrm>
            <a:off x="1018928" y="2276872"/>
            <a:ext cx="9468544" cy="2591866"/>
          </a:xfrm>
        </p:spPr>
        <p:txBody>
          <a:bodyPr/>
          <a:lstStyle/>
          <a:p>
            <a:pPr algn="l"/>
            <a:r>
              <a:rPr lang="de-DE" sz="4000" dirty="0">
                <a:sym typeface="Wingdings" panose="05000000000000000000" pitchFamily="2" charset="2"/>
              </a:rPr>
              <a:t> </a:t>
            </a:r>
            <a:r>
              <a:rPr lang="de-DE" sz="4000" dirty="0"/>
              <a:t>unverzüglich im Sekretariat Bescheid</a:t>
            </a:r>
          </a:p>
          <a:p>
            <a:pPr algn="l"/>
            <a:r>
              <a:rPr lang="de-DE" sz="4000" dirty="0"/>
              <a:t>   geben</a:t>
            </a:r>
          </a:p>
          <a:p>
            <a:pPr algn="l"/>
            <a:r>
              <a:rPr lang="de-DE" sz="4000" dirty="0">
                <a:sym typeface="Wingdings" panose="05000000000000000000" pitchFamily="2" charset="2"/>
              </a:rPr>
              <a:t> </a:t>
            </a:r>
            <a:r>
              <a:rPr lang="de-DE" sz="4000" dirty="0"/>
              <a:t>innerhalb von drei Tagen ärztliches Attest</a:t>
            </a:r>
          </a:p>
          <a:p>
            <a:pPr algn="l"/>
            <a:r>
              <a:rPr lang="de-DE" sz="4000" dirty="0"/>
              <a:t>   vorlegen</a:t>
            </a:r>
          </a:p>
          <a:p>
            <a:pPr algn="l"/>
            <a:r>
              <a:rPr lang="de-DE" sz="4000" dirty="0">
                <a:sym typeface="Wingdings" panose="05000000000000000000" pitchFamily="2" charset="2"/>
              </a:rPr>
              <a:t> </a:t>
            </a:r>
            <a:r>
              <a:rPr lang="de-DE" sz="4000" dirty="0"/>
              <a:t>Prüfung am Nachtermin</a:t>
            </a:r>
          </a:p>
          <a:p>
            <a:pPr algn="l"/>
            <a:endParaRPr lang="de-DE" sz="4000" dirty="0"/>
          </a:p>
        </p:txBody>
      </p:sp>
      <p:pic>
        <p:nvPicPr>
          <p:cNvPr id="2" name="Inhaltsplatzhalter 8">
            <a:extLst>
              <a:ext uri="{FF2B5EF4-FFF2-40B4-BE49-F238E27FC236}">
                <a16:creationId xmlns:a16="http://schemas.microsoft.com/office/drawing/2014/main" id="{ABBFECF4-4A4C-CD01-635D-96CD55968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691984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643A2-7737-09F5-6A00-970971CE515F}"/>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7F6E4B17-6776-B248-9606-B9275D655A19}"/>
              </a:ext>
            </a:extLst>
          </p:cNvPr>
          <p:cNvSpPr>
            <a:spLocks noGrp="1"/>
          </p:cNvSpPr>
          <p:nvPr>
            <p:ph type="ctrTitle"/>
          </p:nvPr>
        </p:nvSpPr>
        <p:spPr>
          <a:xfrm>
            <a:off x="983432" y="836713"/>
            <a:ext cx="9684568" cy="1008111"/>
          </a:xfrm>
        </p:spPr>
        <p:txBody>
          <a:bodyPr/>
          <a:lstStyle/>
          <a:p>
            <a:pPr algn="l"/>
            <a:r>
              <a:rPr lang="de-DE" sz="5400" b="1" dirty="0"/>
              <a:t>Versäumnis  </a:t>
            </a:r>
            <a:r>
              <a:rPr lang="de-DE" sz="3600" b="1" dirty="0"/>
              <a:t>(§30, 6 OAVO)</a:t>
            </a:r>
          </a:p>
        </p:txBody>
      </p:sp>
      <p:sp>
        <p:nvSpPr>
          <p:cNvPr id="7" name="Untertitel 6">
            <a:extLst>
              <a:ext uri="{FF2B5EF4-FFF2-40B4-BE49-F238E27FC236}">
                <a16:creationId xmlns:a16="http://schemas.microsoft.com/office/drawing/2014/main" id="{ECF9CEC4-15E8-2DCB-8580-93DE88A5D299}"/>
              </a:ext>
            </a:extLst>
          </p:cNvPr>
          <p:cNvSpPr>
            <a:spLocks noGrp="1"/>
          </p:cNvSpPr>
          <p:nvPr>
            <p:ph type="subTitle" idx="1"/>
          </p:nvPr>
        </p:nvSpPr>
        <p:spPr>
          <a:xfrm>
            <a:off x="983432" y="2348880"/>
            <a:ext cx="9504040" cy="2808312"/>
          </a:xfrm>
        </p:spPr>
        <p:txBody>
          <a:bodyPr/>
          <a:lstStyle/>
          <a:p>
            <a:pPr algn="l"/>
            <a:r>
              <a:rPr lang="de-DE" sz="3600" b="1" dirty="0"/>
              <a:t>„</a:t>
            </a:r>
            <a:r>
              <a:rPr lang="de-DE" sz="3600" dirty="0"/>
              <a:t>Versäumt eine Prüfungsteilnehmerin oder ein Prüfungsteilnehmer aus Gründen, die sie oder er selbst zu vertreten hat, eine schriftliche oder mündliche Prüfung oder verweigert sie oder er in der Prüfung die Leistung, gilt die Abiturprüfung als </a:t>
            </a:r>
            <a:r>
              <a:rPr lang="de-DE" sz="3600" dirty="0">
                <a:solidFill>
                  <a:srgbClr val="FF0000"/>
                </a:solidFill>
              </a:rPr>
              <a:t>nicht bestanden</a:t>
            </a:r>
            <a:r>
              <a:rPr lang="de-DE" sz="3600" dirty="0"/>
              <a:t>.“</a:t>
            </a:r>
          </a:p>
        </p:txBody>
      </p:sp>
      <p:pic>
        <p:nvPicPr>
          <p:cNvPr id="2" name="Inhaltsplatzhalter 8">
            <a:extLst>
              <a:ext uri="{FF2B5EF4-FFF2-40B4-BE49-F238E27FC236}">
                <a16:creationId xmlns:a16="http://schemas.microsoft.com/office/drawing/2014/main" id="{4CDDE196-89F0-AA6B-09D5-14A313142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0798784"/>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B3426-BD24-4521-26DF-44E355DC349E}"/>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E5FF2B24-9F10-1E3C-69A7-06A1A98EB006}"/>
              </a:ext>
            </a:extLst>
          </p:cNvPr>
          <p:cNvSpPr>
            <a:spLocks noGrp="1"/>
          </p:cNvSpPr>
          <p:nvPr>
            <p:ph type="ctrTitle"/>
          </p:nvPr>
        </p:nvSpPr>
        <p:spPr>
          <a:xfrm>
            <a:off x="983432" y="836712"/>
            <a:ext cx="9684568" cy="1008111"/>
          </a:xfrm>
        </p:spPr>
        <p:txBody>
          <a:bodyPr/>
          <a:lstStyle/>
          <a:p>
            <a:pPr algn="l"/>
            <a:r>
              <a:rPr lang="de-DE" sz="5400" b="1" dirty="0"/>
              <a:t>Behinderung  </a:t>
            </a:r>
            <a:r>
              <a:rPr lang="de-DE" sz="3600" b="1" dirty="0"/>
              <a:t>(§30, 4)</a:t>
            </a:r>
          </a:p>
        </p:txBody>
      </p:sp>
      <p:sp>
        <p:nvSpPr>
          <p:cNvPr id="7" name="Untertitel 6">
            <a:extLst>
              <a:ext uri="{FF2B5EF4-FFF2-40B4-BE49-F238E27FC236}">
                <a16:creationId xmlns:a16="http://schemas.microsoft.com/office/drawing/2014/main" id="{45FD116E-5294-0068-14AE-55524085234A}"/>
              </a:ext>
            </a:extLst>
          </p:cNvPr>
          <p:cNvSpPr>
            <a:spLocks noGrp="1"/>
          </p:cNvSpPr>
          <p:nvPr>
            <p:ph type="subTitle" idx="1"/>
          </p:nvPr>
        </p:nvSpPr>
        <p:spPr>
          <a:xfrm>
            <a:off x="983432" y="2348880"/>
            <a:ext cx="9504040" cy="2808312"/>
          </a:xfrm>
        </p:spPr>
        <p:txBody>
          <a:bodyPr/>
          <a:lstStyle/>
          <a:p>
            <a:pPr algn="l"/>
            <a:r>
              <a:rPr lang="de-DE" sz="3600" dirty="0"/>
              <a:t>schwerwiegende Behinderung der Prüfung</a:t>
            </a:r>
          </a:p>
          <a:p>
            <a:pPr marL="571500" indent="-571500" algn="l">
              <a:buFont typeface="Wingdings" panose="05000000000000000000" pitchFamily="2" charset="2"/>
              <a:buChar char="à"/>
            </a:pPr>
            <a:r>
              <a:rPr lang="de-DE" sz="3600" dirty="0">
                <a:sym typeface="Wingdings" panose="05000000000000000000" pitchFamily="2" charset="2"/>
              </a:rPr>
              <a:t>Ausschluss von der Prüfung</a:t>
            </a:r>
          </a:p>
          <a:p>
            <a:pPr marL="571500" indent="-571500" algn="l">
              <a:buFont typeface="Wingdings" panose="05000000000000000000" pitchFamily="2" charset="2"/>
              <a:buChar char="à"/>
            </a:pPr>
            <a:r>
              <a:rPr lang="de-DE" sz="3600" dirty="0">
                <a:sym typeface="Wingdings" panose="05000000000000000000" pitchFamily="2" charset="2"/>
              </a:rPr>
              <a:t>Abiturprüfung nicht bestanden</a:t>
            </a:r>
            <a:endParaRPr lang="de-DE" sz="3600" dirty="0"/>
          </a:p>
        </p:txBody>
      </p:sp>
      <p:pic>
        <p:nvPicPr>
          <p:cNvPr id="2" name="Inhaltsplatzhalter 8">
            <a:extLst>
              <a:ext uri="{FF2B5EF4-FFF2-40B4-BE49-F238E27FC236}">
                <a16:creationId xmlns:a16="http://schemas.microsoft.com/office/drawing/2014/main" id="{EE3DAD0F-C3C9-87DA-7F0F-C728021E3B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977825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92CC51-6960-4DFA-8CDC-C6EBC16DDFAB}"/>
              </a:ext>
            </a:extLst>
          </p:cNvPr>
          <p:cNvSpPr>
            <a:spLocks noGrp="1"/>
          </p:cNvSpPr>
          <p:nvPr>
            <p:ph type="title"/>
          </p:nvPr>
        </p:nvSpPr>
        <p:spPr/>
        <p:txBody>
          <a:bodyPr/>
          <a:lstStyle/>
          <a:p>
            <a:br>
              <a:rPr lang="de-DE" sz="5400" b="1" dirty="0"/>
            </a:br>
            <a:r>
              <a:rPr lang="de-DE" sz="5400" b="1" dirty="0"/>
              <a:t>Täuschung</a:t>
            </a:r>
            <a:r>
              <a:rPr lang="de-DE" dirty="0"/>
              <a:t> </a:t>
            </a:r>
            <a:r>
              <a:rPr lang="de-DE" sz="3600" b="1" dirty="0"/>
              <a:t>(§30 Abs.2)</a:t>
            </a:r>
          </a:p>
        </p:txBody>
      </p:sp>
      <p:sp>
        <p:nvSpPr>
          <p:cNvPr id="6" name="Inhaltsplatzhalter 5">
            <a:extLst>
              <a:ext uri="{FF2B5EF4-FFF2-40B4-BE49-F238E27FC236}">
                <a16:creationId xmlns:a16="http://schemas.microsoft.com/office/drawing/2014/main" id="{852F741E-0C8B-4ADF-85B3-1F9DCAB74577}"/>
              </a:ext>
            </a:extLst>
          </p:cNvPr>
          <p:cNvSpPr>
            <a:spLocks noGrp="1"/>
          </p:cNvSpPr>
          <p:nvPr>
            <p:ph idx="1"/>
          </p:nvPr>
        </p:nvSpPr>
        <p:spPr/>
        <p:txBody>
          <a:bodyPr/>
          <a:lstStyle/>
          <a:p>
            <a:endParaRPr lang="de-DE" sz="3200" dirty="0"/>
          </a:p>
          <a:p>
            <a:r>
              <a:rPr lang="de-DE" sz="3200" dirty="0"/>
              <a:t>Definition:</a:t>
            </a:r>
          </a:p>
          <a:p>
            <a:pPr>
              <a:buFontTx/>
              <a:buChar char="-"/>
            </a:pPr>
            <a:r>
              <a:rPr lang="de-DE" dirty="0"/>
              <a:t>der Prüfling bedient sich nicht ausdrücklich zugelassener Hilfsmittel</a:t>
            </a:r>
          </a:p>
          <a:p>
            <a:pPr>
              <a:buFontTx/>
              <a:buChar char="-"/>
            </a:pPr>
            <a:r>
              <a:rPr lang="de-DE" dirty="0"/>
              <a:t>e</a:t>
            </a:r>
            <a:r>
              <a:rPr lang="de-DE" sz="2800" dirty="0"/>
              <a:t>r/sie täuscht in anderer Weise über den nachzuweisenden Leistungsstand</a:t>
            </a:r>
          </a:p>
          <a:p>
            <a:pPr>
              <a:buFontTx/>
              <a:buChar char="-"/>
            </a:pPr>
            <a:r>
              <a:rPr lang="de-DE" dirty="0"/>
              <a:t>er/sie unternimmt einen Täuschungsversuch oder leistet einer Täuschungshandlung Vorschub</a:t>
            </a:r>
          </a:p>
          <a:p>
            <a:pPr algn="l"/>
            <a:r>
              <a:rPr lang="de-DE" sz="2800" dirty="0"/>
              <a:t>Folge: in schweren Fällen Prüfung </a:t>
            </a:r>
            <a:r>
              <a:rPr lang="de-DE" sz="2800" b="1" dirty="0">
                <a:solidFill>
                  <a:srgbClr val="FF0000"/>
                </a:solidFill>
              </a:rPr>
              <a:t>nicht</a:t>
            </a:r>
            <a:r>
              <a:rPr lang="de-DE" sz="2800" b="1" dirty="0"/>
              <a:t> </a:t>
            </a:r>
            <a:r>
              <a:rPr lang="de-DE" sz="2800" b="1" dirty="0">
                <a:solidFill>
                  <a:srgbClr val="FF0000"/>
                </a:solidFill>
              </a:rPr>
              <a:t>bestanden</a:t>
            </a:r>
            <a:r>
              <a:rPr lang="de-DE" sz="2800" b="1" dirty="0"/>
              <a:t> </a:t>
            </a:r>
            <a:r>
              <a:rPr lang="de-DE" sz="2800" dirty="0"/>
              <a:t>(auch nachträglich)</a:t>
            </a:r>
          </a:p>
          <a:p>
            <a:pPr>
              <a:buFontTx/>
              <a:buChar char="-"/>
            </a:pPr>
            <a:endParaRPr lang="de-DE" dirty="0"/>
          </a:p>
          <a:p>
            <a:pPr marL="0" indent="0">
              <a:buNone/>
            </a:pPr>
            <a:endParaRPr lang="de-DE" sz="2800" dirty="0"/>
          </a:p>
          <a:p>
            <a:pPr>
              <a:buFontTx/>
              <a:buChar char="-"/>
            </a:pPr>
            <a:endParaRPr lang="de-DE" sz="2800" dirty="0"/>
          </a:p>
        </p:txBody>
      </p:sp>
      <p:pic>
        <p:nvPicPr>
          <p:cNvPr id="7" name="Inhaltsplatzhalter 8">
            <a:extLst>
              <a:ext uri="{FF2B5EF4-FFF2-40B4-BE49-F238E27FC236}">
                <a16:creationId xmlns:a16="http://schemas.microsoft.com/office/drawing/2014/main" id="{F881DE17-BFC7-4F64-98A2-DF70953EB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696400" y="252481"/>
            <a:ext cx="180022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032213"/>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92CC51-6960-4DFA-8CDC-C6EBC16DDFAB}"/>
              </a:ext>
            </a:extLst>
          </p:cNvPr>
          <p:cNvSpPr>
            <a:spLocks noGrp="1"/>
          </p:cNvSpPr>
          <p:nvPr>
            <p:ph type="title"/>
          </p:nvPr>
        </p:nvSpPr>
        <p:spPr/>
        <p:txBody>
          <a:bodyPr/>
          <a:lstStyle/>
          <a:p>
            <a:br>
              <a:rPr lang="de-DE" b="1" dirty="0"/>
            </a:br>
            <a:br>
              <a:rPr lang="de-DE" b="1" dirty="0"/>
            </a:br>
            <a:r>
              <a:rPr lang="de-DE" sz="5400" b="1" dirty="0"/>
              <a:t>Täuschung </a:t>
            </a:r>
            <a:r>
              <a:rPr lang="de-DE" sz="3600" b="1" dirty="0"/>
              <a:t>(§30 Abs.4)</a:t>
            </a:r>
          </a:p>
        </p:txBody>
      </p:sp>
      <p:sp>
        <p:nvSpPr>
          <p:cNvPr id="6" name="Inhaltsplatzhalter 5">
            <a:extLst>
              <a:ext uri="{FF2B5EF4-FFF2-40B4-BE49-F238E27FC236}">
                <a16:creationId xmlns:a16="http://schemas.microsoft.com/office/drawing/2014/main" id="{852F741E-0C8B-4ADF-85B3-1F9DCAB74577}"/>
              </a:ext>
            </a:extLst>
          </p:cNvPr>
          <p:cNvSpPr>
            <a:spLocks noGrp="1"/>
          </p:cNvSpPr>
          <p:nvPr>
            <p:ph idx="1"/>
          </p:nvPr>
        </p:nvSpPr>
        <p:spPr/>
        <p:txBody>
          <a:bodyPr/>
          <a:lstStyle/>
          <a:p>
            <a:pPr marL="0" indent="0">
              <a:buNone/>
            </a:pPr>
            <a:endParaRPr lang="de-DE" dirty="0"/>
          </a:p>
          <a:p>
            <a:pPr marL="0" indent="0">
              <a:buNone/>
            </a:pPr>
            <a:r>
              <a:rPr lang="de-DE" dirty="0"/>
              <a:t>„Führt der Prüfling ein nicht ausdrücklich zugelassenes Hilfsmittel mit sich, ohne sich dieses zu bedienen, ist der Leistungsnachweis mit neuer Aufgabenstellung zu wiederholen.“</a:t>
            </a:r>
          </a:p>
          <a:p>
            <a:pPr marL="0" indent="0">
              <a:buNone/>
            </a:pPr>
            <a:endParaRPr lang="de-DE" dirty="0"/>
          </a:p>
          <a:p>
            <a:pPr marL="0" indent="0">
              <a:buNone/>
            </a:pPr>
            <a:r>
              <a:rPr lang="de-DE" sz="2800" dirty="0">
                <a:sym typeface="Wingdings" panose="05000000000000000000" pitchFamily="2" charset="2"/>
              </a:rPr>
              <a:t> Handys vor der Prüfung abgeben!</a:t>
            </a:r>
            <a:endParaRPr lang="de-DE" sz="2800" dirty="0"/>
          </a:p>
          <a:p>
            <a:pPr>
              <a:buFontTx/>
              <a:buChar char="-"/>
            </a:pPr>
            <a:endParaRPr lang="de-DE" sz="2800" dirty="0"/>
          </a:p>
        </p:txBody>
      </p:sp>
      <p:pic>
        <p:nvPicPr>
          <p:cNvPr id="7" name="Inhaltsplatzhalter 8">
            <a:extLst>
              <a:ext uri="{FF2B5EF4-FFF2-40B4-BE49-F238E27FC236}">
                <a16:creationId xmlns:a16="http://schemas.microsoft.com/office/drawing/2014/main" id="{F881DE17-BFC7-4F64-98A2-DF70953EB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696400" y="252481"/>
            <a:ext cx="180022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770319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92CC51-6960-4DFA-8CDC-C6EBC16DDFAB}"/>
              </a:ext>
            </a:extLst>
          </p:cNvPr>
          <p:cNvSpPr>
            <a:spLocks noGrp="1"/>
          </p:cNvSpPr>
          <p:nvPr>
            <p:ph type="title"/>
          </p:nvPr>
        </p:nvSpPr>
        <p:spPr/>
        <p:txBody>
          <a:bodyPr/>
          <a:lstStyle/>
          <a:p>
            <a:br>
              <a:rPr lang="de-DE" b="1" dirty="0"/>
            </a:br>
            <a:br>
              <a:rPr lang="de-DE" b="1" dirty="0"/>
            </a:br>
            <a:br>
              <a:rPr lang="de-DE" b="1" dirty="0"/>
            </a:br>
            <a:r>
              <a:rPr lang="de-DE" sz="5400" b="1" dirty="0"/>
              <a:t>Bewertung</a:t>
            </a:r>
            <a:r>
              <a:rPr lang="de-DE" b="1" dirty="0"/>
              <a:t> </a:t>
            </a:r>
            <a:r>
              <a:rPr lang="de-DE" sz="3600" b="1" dirty="0"/>
              <a:t>(§33)</a:t>
            </a:r>
            <a:br>
              <a:rPr lang="de-DE" sz="3600" b="1" dirty="0"/>
            </a:br>
            <a:br>
              <a:rPr lang="de-DE" sz="3600" b="1" dirty="0"/>
            </a:br>
            <a:endParaRPr lang="de-DE" sz="3600" b="1" dirty="0"/>
          </a:p>
        </p:txBody>
      </p:sp>
      <p:sp>
        <p:nvSpPr>
          <p:cNvPr id="6" name="Inhaltsplatzhalter 5">
            <a:extLst>
              <a:ext uri="{FF2B5EF4-FFF2-40B4-BE49-F238E27FC236}">
                <a16:creationId xmlns:a16="http://schemas.microsoft.com/office/drawing/2014/main" id="{852F741E-0C8B-4ADF-85B3-1F9DCAB74577}"/>
              </a:ext>
            </a:extLst>
          </p:cNvPr>
          <p:cNvSpPr>
            <a:spLocks noGrp="1"/>
          </p:cNvSpPr>
          <p:nvPr>
            <p:ph idx="1"/>
          </p:nvPr>
        </p:nvSpPr>
        <p:spPr/>
        <p:txBody>
          <a:bodyPr/>
          <a:lstStyle/>
          <a:p>
            <a:endParaRPr lang="de-DE" sz="3200" dirty="0"/>
          </a:p>
          <a:p>
            <a:r>
              <a:rPr lang="de-DE" sz="3200" dirty="0"/>
              <a:t>der Prüfer / die Prüferin korrigiert und bewertet die Klausur und erstellt ein Gutachten</a:t>
            </a:r>
          </a:p>
          <a:p>
            <a:r>
              <a:rPr lang="de-DE" sz="3200" dirty="0"/>
              <a:t>danach korrigiert und bewertet eine zweite Lehrkraft die Klausur</a:t>
            </a:r>
          </a:p>
          <a:p>
            <a:r>
              <a:rPr lang="de-DE" sz="3200" dirty="0"/>
              <a:t>im Falle bleibender Diskrepanz in den Beurteilungen entscheidet der Schulleiter</a:t>
            </a:r>
          </a:p>
        </p:txBody>
      </p:sp>
      <p:pic>
        <p:nvPicPr>
          <p:cNvPr id="7" name="Inhaltsplatzhalter 8">
            <a:extLst>
              <a:ext uri="{FF2B5EF4-FFF2-40B4-BE49-F238E27FC236}">
                <a16:creationId xmlns:a16="http://schemas.microsoft.com/office/drawing/2014/main" id="{F881DE17-BFC7-4F64-98A2-DF70953EB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696400" y="252481"/>
            <a:ext cx="180022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696777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C224D-F6D5-A3B2-7D32-4BE1703ABBF3}"/>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E7B69F19-FBF1-3615-EB11-465548B07E51}"/>
              </a:ext>
            </a:extLst>
          </p:cNvPr>
          <p:cNvSpPr>
            <a:spLocks noGrp="1"/>
          </p:cNvSpPr>
          <p:nvPr>
            <p:ph type="ctrTitle"/>
          </p:nvPr>
        </p:nvSpPr>
        <p:spPr>
          <a:xfrm>
            <a:off x="983432" y="836713"/>
            <a:ext cx="9684568" cy="1008111"/>
          </a:xfrm>
        </p:spPr>
        <p:txBody>
          <a:bodyPr/>
          <a:lstStyle/>
          <a:p>
            <a:pPr algn="l"/>
            <a:r>
              <a:rPr lang="de-DE" sz="5400" b="1" dirty="0"/>
              <a:t>Ergebnisse</a:t>
            </a:r>
            <a:endParaRPr lang="de-DE" sz="3600" b="1" dirty="0"/>
          </a:p>
        </p:txBody>
      </p:sp>
      <p:sp>
        <p:nvSpPr>
          <p:cNvPr id="7" name="Untertitel 6">
            <a:extLst>
              <a:ext uri="{FF2B5EF4-FFF2-40B4-BE49-F238E27FC236}">
                <a16:creationId xmlns:a16="http://schemas.microsoft.com/office/drawing/2014/main" id="{CD78EC50-D9C5-66E8-6FC8-5039A6C2887C}"/>
              </a:ext>
            </a:extLst>
          </p:cNvPr>
          <p:cNvSpPr>
            <a:spLocks noGrp="1"/>
          </p:cNvSpPr>
          <p:nvPr>
            <p:ph type="subTitle" idx="1"/>
          </p:nvPr>
        </p:nvSpPr>
        <p:spPr>
          <a:xfrm>
            <a:off x="983432" y="2173388"/>
            <a:ext cx="9504040" cy="2983804"/>
          </a:xfrm>
        </p:spPr>
        <p:txBody>
          <a:bodyPr/>
          <a:lstStyle/>
          <a:p>
            <a:pPr algn="l"/>
            <a:r>
              <a:rPr lang="de-DE" sz="3400" dirty="0">
                <a:sym typeface="Wingdings" panose="05000000000000000000" pitchFamily="2" charset="2"/>
              </a:rPr>
              <a:t> 01.06</a:t>
            </a:r>
            <a:r>
              <a:rPr lang="de-DE" sz="3400" dirty="0"/>
              <a:t>.2026, 5.-6. Stunde: Tutorenstunde</a:t>
            </a:r>
          </a:p>
          <a:p>
            <a:pPr algn="l"/>
            <a:r>
              <a:rPr lang="de-DE" sz="3400" dirty="0">
                <a:sym typeface="Wingdings" panose="05000000000000000000" pitchFamily="2" charset="2"/>
              </a:rPr>
              <a:t> </a:t>
            </a:r>
            <a:r>
              <a:rPr lang="de-DE" sz="3400" dirty="0"/>
              <a:t>Bekanntgabe der Ergebnisse der schriftlichen</a:t>
            </a:r>
          </a:p>
          <a:p>
            <a:pPr algn="l"/>
            <a:r>
              <a:rPr lang="de-DE" sz="3400" dirty="0"/>
              <a:t> Prüfungen</a:t>
            </a:r>
          </a:p>
          <a:p>
            <a:pPr algn="l"/>
            <a:r>
              <a:rPr lang="de-DE" sz="3400" dirty="0">
                <a:sym typeface="Wingdings" panose="05000000000000000000" pitchFamily="2" charset="2"/>
              </a:rPr>
              <a:t> </a:t>
            </a:r>
            <a:r>
              <a:rPr lang="de-DE" sz="3400" dirty="0"/>
              <a:t>Bekanntgabe der / Anträge auf zusätzliche mündliche Prüfungen </a:t>
            </a:r>
          </a:p>
          <a:p>
            <a:pPr algn="l"/>
            <a:r>
              <a:rPr lang="de-DE" sz="3400" dirty="0">
                <a:sym typeface="Wingdings" panose="05000000000000000000" pitchFamily="2" charset="2"/>
              </a:rPr>
              <a:t> </a:t>
            </a:r>
            <a:r>
              <a:rPr lang="de-DE" sz="3400" dirty="0"/>
              <a:t>Festlegung der 24 einzubringenden GKs</a:t>
            </a:r>
          </a:p>
          <a:p>
            <a:pPr algn="l"/>
            <a:endParaRPr lang="de-DE" sz="3600" dirty="0"/>
          </a:p>
        </p:txBody>
      </p:sp>
      <p:pic>
        <p:nvPicPr>
          <p:cNvPr id="2" name="Inhaltsplatzhalter 8">
            <a:extLst>
              <a:ext uri="{FF2B5EF4-FFF2-40B4-BE49-F238E27FC236}">
                <a16:creationId xmlns:a16="http://schemas.microsoft.com/office/drawing/2014/main" id="{3084A23F-6FF1-63A2-B0A4-4B6C17DD98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20963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92CC51-6960-4DFA-8CDC-C6EBC16DDFAB}"/>
              </a:ext>
            </a:extLst>
          </p:cNvPr>
          <p:cNvSpPr>
            <a:spLocks noGrp="1"/>
          </p:cNvSpPr>
          <p:nvPr>
            <p:ph type="title"/>
          </p:nvPr>
        </p:nvSpPr>
        <p:spPr/>
        <p:txBody>
          <a:bodyPr/>
          <a:lstStyle/>
          <a:p>
            <a:br>
              <a:rPr lang="de-DE" b="1" dirty="0"/>
            </a:br>
            <a:r>
              <a:rPr lang="de-DE" sz="5400" b="1" dirty="0"/>
              <a:t>Feiern</a:t>
            </a:r>
          </a:p>
        </p:txBody>
      </p:sp>
      <p:sp>
        <p:nvSpPr>
          <p:cNvPr id="6" name="Inhaltsplatzhalter 5">
            <a:extLst>
              <a:ext uri="{FF2B5EF4-FFF2-40B4-BE49-F238E27FC236}">
                <a16:creationId xmlns:a16="http://schemas.microsoft.com/office/drawing/2014/main" id="{852F741E-0C8B-4ADF-85B3-1F9DCAB74577}"/>
              </a:ext>
            </a:extLst>
          </p:cNvPr>
          <p:cNvSpPr>
            <a:spLocks noGrp="1"/>
          </p:cNvSpPr>
          <p:nvPr>
            <p:ph idx="1"/>
          </p:nvPr>
        </p:nvSpPr>
        <p:spPr/>
        <p:txBody>
          <a:bodyPr/>
          <a:lstStyle/>
          <a:p>
            <a:endParaRPr lang="de-DE" sz="3200" dirty="0"/>
          </a:p>
          <a:p>
            <a:r>
              <a:rPr lang="de-DE" sz="3200" dirty="0"/>
              <a:t>erst nach der </a:t>
            </a:r>
            <a:r>
              <a:rPr lang="de-DE" sz="3200" b="1" dirty="0"/>
              <a:t>letzten</a:t>
            </a:r>
            <a:r>
              <a:rPr lang="de-DE" sz="3200" dirty="0"/>
              <a:t> Prüfung!</a:t>
            </a:r>
          </a:p>
          <a:p>
            <a:r>
              <a:rPr lang="de-DE" sz="3200" dirty="0"/>
              <a:t>Vorabsprachen mit den Hausmeistern erforderlich</a:t>
            </a:r>
          </a:p>
          <a:p>
            <a:r>
              <a:rPr lang="de-DE" sz="3200" dirty="0"/>
              <a:t>Alkoholverbot gilt immer und auf dem ganzen Schulgelände</a:t>
            </a:r>
          </a:p>
        </p:txBody>
      </p:sp>
      <p:pic>
        <p:nvPicPr>
          <p:cNvPr id="7" name="Inhaltsplatzhalter 8">
            <a:extLst>
              <a:ext uri="{FF2B5EF4-FFF2-40B4-BE49-F238E27FC236}">
                <a16:creationId xmlns:a16="http://schemas.microsoft.com/office/drawing/2014/main" id="{F881DE17-BFC7-4F64-98A2-DF70953EB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768408" y="363802"/>
            <a:ext cx="180022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663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A77CA-ABC1-0511-5F54-D368C44DE94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8CBABD-E371-DAA3-F030-9B442B983E96}"/>
              </a:ext>
            </a:extLst>
          </p:cNvPr>
          <p:cNvSpPr>
            <a:spLocks noGrp="1"/>
          </p:cNvSpPr>
          <p:nvPr>
            <p:ph type="title"/>
          </p:nvPr>
        </p:nvSpPr>
        <p:spPr/>
        <p:txBody>
          <a:bodyPr/>
          <a:lstStyle/>
          <a:p>
            <a:endParaRPr lang="de-DE" b="1" dirty="0"/>
          </a:p>
        </p:txBody>
      </p:sp>
      <p:sp>
        <p:nvSpPr>
          <p:cNvPr id="3" name="Textplatzhalter 2">
            <a:extLst>
              <a:ext uri="{FF2B5EF4-FFF2-40B4-BE49-F238E27FC236}">
                <a16:creationId xmlns:a16="http://schemas.microsoft.com/office/drawing/2014/main" id="{1743E34C-8118-914C-0574-7E1B0588A604}"/>
              </a:ext>
            </a:extLst>
          </p:cNvPr>
          <p:cNvSpPr>
            <a:spLocks noGrp="1"/>
          </p:cNvSpPr>
          <p:nvPr>
            <p:ph type="body" sz="half" idx="1"/>
          </p:nvPr>
        </p:nvSpPr>
        <p:spPr>
          <a:xfrm>
            <a:off x="1079500" y="2492896"/>
            <a:ext cx="10610851" cy="1585393"/>
          </a:xfrm>
        </p:spPr>
        <p:txBody>
          <a:bodyPr/>
          <a:lstStyle/>
          <a:p>
            <a:pPr marL="0" indent="0" algn="ctr">
              <a:buNone/>
            </a:pPr>
            <a:r>
              <a:rPr lang="de-DE" sz="7200" b="1" dirty="0"/>
              <a:t>mündliche Prüfungen</a:t>
            </a:r>
            <a:endParaRPr lang="de-DE" sz="7200" dirty="0"/>
          </a:p>
        </p:txBody>
      </p:sp>
      <p:sp>
        <p:nvSpPr>
          <p:cNvPr id="4" name="Inhaltsplatzhalter 3">
            <a:extLst>
              <a:ext uri="{FF2B5EF4-FFF2-40B4-BE49-F238E27FC236}">
                <a16:creationId xmlns:a16="http://schemas.microsoft.com/office/drawing/2014/main" id="{52B4BF4D-3163-98D8-25A2-F487B5D84957}"/>
              </a:ext>
            </a:extLst>
          </p:cNvPr>
          <p:cNvSpPr>
            <a:spLocks noGrp="1"/>
          </p:cNvSpPr>
          <p:nvPr>
            <p:ph sz="half" idx="2"/>
          </p:nvPr>
        </p:nvSpPr>
        <p:spPr/>
        <p:txBody>
          <a:bodyPr/>
          <a:lstStyle/>
          <a:p>
            <a:endParaRPr lang="de-DE"/>
          </a:p>
        </p:txBody>
      </p:sp>
      <p:pic>
        <p:nvPicPr>
          <p:cNvPr id="5" name="Inhaltsplatzhalter 8">
            <a:extLst>
              <a:ext uri="{FF2B5EF4-FFF2-40B4-BE49-F238E27FC236}">
                <a16:creationId xmlns:a16="http://schemas.microsoft.com/office/drawing/2014/main" id="{3A5B87D4-BF86-03DD-5D2B-E2364F5492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403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B72A23-98D0-2657-27B1-03310A5AFD2D}"/>
              </a:ext>
            </a:extLst>
          </p:cNvPr>
          <p:cNvSpPr>
            <a:spLocks noGrp="1"/>
          </p:cNvSpPr>
          <p:nvPr>
            <p:ph type="title"/>
          </p:nvPr>
        </p:nvSpPr>
        <p:spPr>
          <a:xfrm>
            <a:off x="767408" y="620688"/>
            <a:ext cx="10659616" cy="1325563"/>
          </a:xfrm>
        </p:spPr>
        <p:txBody>
          <a:bodyPr/>
          <a:lstStyle/>
          <a:p>
            <a:r>
              <a:rPr lang="de-DE" sz="5400" b="1" dirty="0"/>
              <a:t>       Informationen</a:t>
            </a:r>
          </a:p>
        </p:txBody>
      </p:sp>
      <p:pic>
        <p:nvPicPr>
          <p:cNvPr id="6" name="Inhaltsplatzhalter 8">
            <a:extLst>
              <a:ext uri="{FF2B5EF4-FFF2-40B4-BE49-F238E27FC236}">
                <a16:creationId xmlns:a16="http://schemas.microsoft.com/office/drawing/2014/main" id="{7E95DC43-8288-35FA-D009-18C10146C5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nhaltsplatzhalter 8">
            <a:extLst>
              <a:ext uri="{FF2B5EF4-FFF2-40B4-BE49-F238E27FC236}">
                <a16:creationId xmlns:a16="http://schemas.microsoft.com/office/drawing/2014/main" id="{C7830D0F-383E-4BBE-BE20-65C508F1C98B}"/>
              </a:ext>
            </a:extLst>
          </p:cNvPr>
          <p:cNvPicPr>
            <a:picLocks noGrp="1" noChangeAspect="1"/>
          </p:cNvPicPr>
          <p:nvPr>
            <p:ph idx="1"/>
          </p:nvPr>
        </p:nvPicPr>
        <p:blipFill>
          <a:blip r:embed="rId3"/>
          <a:stretch>
            <a:fillRect/>
          </a:stretch>
        </p:blipFill>
        <p:spPr>
          <a:xfrm>
            <a:off x="4832560" y="2151014"/>
            <a:ext cx="3880375" cy="3704395"/>
          </a:xfrm>
        </p:spPr>
      </p:pic>
      <p:pic>
        <p:nvPicPr>
          <p:cNvPr id="7" name="Grafik 6">
            <a:extLst>
              <a:ext uri="{FF2B5EF4-FFF2-40B4-BE49-F238E27FC236}">
                <a16:creationId xmlns:a16="http://schemas.microsoft.com/office/drawing/2014/main" id="{E9508D2A-267F-4072-B534-66DA2BCC3BBF}"/>
              </a:ext>
            </a:extLst>
          </p:cNvPr>
          <p:cNvPicPr>
            <a:picLocks noChangeAspect="1"/>
          </p:cNvPicPr>
          <p:nvPr/>
        </p:nvPicPr>
        <p:blipFill>
          <a:blip r:embed="rId4"/>
          <a:stretch>
            <a:fillRect/>
          </a:stretch>
        </p:blipFill>
        <p:spPr>
          <a:xfrm>
            <a:off x="1487488" y="1800537"/>
            <a:ext cx="2952329" cy="4063256"/>
          </a:xfrm>
          <a:prstGeom prst="rect">
            <a:avLst/>
          </a:prstGeom>
        </p:spPr>
      </p:pic>
    </p:spTree>
    <p:extLst>
      <p:ext uri="{BB962C8B-B14F-4D97-AF65-F5344CB8AC3E}">
        <p14:creationId xmlns:p14="http://schemas.microsoft.com/office/powerpoint/2010/main" val="385197251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10186-C894-E380-5181-2DA507B9656A}"/>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7AE94C7-804E-BE4A-8A33-609E380E5436}"/>
              </a:ext>
            </a:extLst>
          </p:cNvPr>
          <p:cNvSpPr>
            <a:spLocks noGrp="1"/>
          </p:cNvSpPr>
          <p:nvPr>
            <p:ph type="ctrTitle"/>
          </p:nvPr>
        </p:nvSpPr>
        <p:spPr>
          <a:xfrm>
            <a:off x="1055440" y="836713"/>
            <a:ext cx="9612560" cy="1008111"/>
          </a:xfrm>
        </p:spPr>
        <p:txBody>
          <a:bodyPr/>
          <a:lstStyle/>
          <a:p>
            <a:pPr algn="l"/>
            <a:r>
              <a:rPr lang="de-DE" sz="5400" b="1" dirty="0"/>
              <a:t>Ablauf </a:t>
            </a:r>
            <a:endParaRPr lang="de-DE" sz="3600" b="1" dirty="0"/>
          </a:p>
        </p:txBody>
      </p:sp>
      <p:sp>
        <p:nvSpPr>
          <p:cNvPr id="7" name="Untertitel 6">
            <a:extLst>
              <a:ext uri="{FF2B5EF4-FFF2-40B4-BE49-F238E27FC236}">
                <a16:creationId xmlns:a16="http://schemas.microsoft.com/office/drawing/2014/main" id="{2F5B829B-1C51-4D7C-CC46-CFE57EA2E608}"/>
              </a:ext>
            </a:extLst>
          </p:cNvPr>
          <p:cNvSpPr>
            <a:spLocks noGrp="1"/>
          </p:cNvSpPr>
          <p:nvPr>
            <p:ph type="subTitle" idx="1"/>
          </p:nvPr>
        </p:nvSpPr>
        <p:spPr>
          <a:xfrm>
            <a:off x="983432" y="2265612"/>
            <a:ext cx="9504040" cy="3539652"/>
          </a:xfrm>
        </p:spPr>
        <p:txBody>
          <a:bodyPr/>
          <a:lstStyle/>
          <a:p>
            <a:pPr algn="l"/>
            <a:r>
              <a:rPr lang="de-DE" sz="3600" dirty="0">
                <a:sym typeface="Wingdings" panose="05000000000000000000" pitchFamily="2" charset="2"/>
              </a:rPr>
              <a:t> rechtzeitig (!) am Vorbereitungsraum erscheinen</a:t>
            </a:r>
          </a:p>
          <a:p>
            <a:pPr algn="l"/>
            <a:r>
              <a:rPr lang="de-DE" sz="3600" dirty="0">
                <a:sym typeface="Wingdings" panose="05000000000000000000" pitchFamily="2" charset="2"/>
              </a:rPr>
              <a:t> </a:t>
            </a:r>
            <a:r>
              <a:rPr lang="de-DE" sz="3600" dirty="0"/>
              <a:t>30 min Vorbereitungszeit</a:t>
            </a:r>
          </a:p>
          <a:p>
            <a:pPr algn="l"/>
            <a:r>
              <a:rPr lang="de-DE" sz="3600" dirty="0">
                <a:sym typeface="Wingdings" panose="05000000000000000000" pitchFamily="2" charset="2"/>
              </a:rPr>
              <a:t> </a:t>
            </a:r>
            <a:r>
              <a:rPr lang="de-DE" sz="3600" dirty="0"/>
              <a:t>20 min Prüfung (Vortrag / Kolloquium)</a:t>
            </a:r>
          </a:p>
          <a:p>
            <a:pPr algn="l"/>
            <a:r>
              <a:rPr lang="de-DE" sz="3600" dirty="0">
                <a:sym typeface="Wingdings" panose="05000000000000000000" pitchFamily="2" charset="2"/>
              </a:rPr>
              <a:t> Notenfindung und –</a:t>
            </a:r>
            <a:r>
              <a:rPr lang="de-DE" sz="3600" dirty="0" err="1">
                <a:sym typeface="Wingdings" panose="05000000000000000000" pitchFamily="2" charset="2"/>
              </a:rPr>
              <a:t>bekanntgabe</a:t>
            </a:r>
            <a:r>
              <a:rPr lang="de-DE" sz="3600" dirty="0">
                <a:sym typeface="Wingdings" panose="05000000000000000000" pitchFamily="2" charset="2"/>
              </a:rPr>
              <a:t> </a:t>
            </a:r>
            <a:endParaRPr lang="de-DE" sz="3600" dirty="0"/>
          </a:p>
          <a:p>
            <a:pPr algn="l"/>
            <a:endParaRPr lang="de-DE" sz="3600" dirty="0"/>
          </a:p>
        </p:txBody>
      </p:sp>
      <p:pic>
        <p:nvPicPr>
          <p:cNvPr id="2" name="Inhaltsplatzhalter 8">
            <a:extLst>
              <a:ext uri="{FF2B5EF4-FFF2-40B4-BE49-F238E27FC236}">
                <a16:creationId xmlns:a16="http://schemas.microsoft.com/office/drawing/2014/main" id="{6573BFCD-C13B-3B91-281E-82DD3CEB5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623815"/>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9E996-C0A3-A2C9-7817-FF45038A674F}"/>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D0092FB3-B6F3-269B-50AB-6623A7103FE0}"/>
              </a:ext>
            </a:extLst>
          </p:cNvPr>
          <p:cNvSpPr>
            <a:spLocks noGrp="1"/>
          </p:cNvSpPr>
          <p:nvPr>
            <p:ph type="ctrTitle"/>
          </p:nvPr>
        </p:nvSpPr>
        <p:spPr>
          <a:xfrm>
            <a:off x="983432" y="836713"/>
            <a:ext cx="9684568" cy="1008111"/>
          </a:xfrm>
        </p:spPr>
        <p:txBody>
          <a:bodyPr/>
          <a:lstStyle/>
          <a:p>
            <a:pPr algn="l"/>
            <a:r>
              <a:rPr lang="de-DE" sz="5400" b="1" dirty="0"/>
              <a:t>Versäumnis  </a:t>
            </a:r>
            <a:r>
              <a:rPr lang="de-DE" sz="3600" b="1" dirty="0"/>
              <a:t>(§30, 6 OAVO)</a:t>
            </a:r>
          </a:p>
        </p:txBody>
      </p:sp>
      <p:sp>
        <p:nvSpPr>
          <p:cNvPr id="7" name="Untertitel 6">
            <a:extLst>
              <a:ext uri="{FF2B5EF4-FFF2-40B4-BE49-F238E27FC236}">
                <a16:creationId xmlns:a16="http://schemas.microsoft.com/office/drawing/2014/main" id="{79B51FF4-65FD-5A82-9C0F-9110E0D36BF7}"/>
              </a:ext>
            </a:extLst>
          </p:cNvPr>
          <p:cNvSpPr>
            <a:spLocks noGrp="1"/>
          </p:cNvSpPr>
          <p:nvPr>
            <p:ph type="subTitle" idx="1"/>
          </p:nvPr>
        </p:nvSpPr>
        <p:spPr>
          <a:xfrm>
            <a:off x="983432" y="2348880"/>
            <a:ext cx="9504040" cy="2808312"/>
          </a:xfrm>
        </p:spPr>
        <p:txBody>
          <a:bodyPr/>
          <a:lstStyle/>
          <a:p>
            <a:pPr algn="l"/>
            <a:r>
              <a:rPr lang="de-DE" sz="3600" b="1" dirty="0"/>
              <a:t>„</a:t>
            </a:r>
            <a:r>
              <a:rPr lang="de-DE" sz="3600" dirty="0"/>
              <a:t>Versäumt eine Prüfungsteilnehmerin oder ein Prüfungsteilnehmer aus Gründen, die sie oder er selbst zu vertreten hat, eine schriftliche oder mündliche Prüfung oder verweigert sie oder er in der Prüfung die Leistung, gilt die Abiturprüfung als </a:t>
            </a:r>
            <a:r>
              <a:rPr lang="de-DE" sz="3600" dirty="0">
                <a:solidFill>
                  <a:srgbClr val="FF0000"/>
                </a:solidFill>
              </a:rPr>
              <a:t>nicht bestanden</a:t>
            </a:r>
            <a:r>
              <a:rPr lang="de-DE" sz="3600" dirty="0"/>
              <a:t>.“</a:t>
            </a:r>
          </a:p>
          <a:p>
            <a:pPr algn="l"/>
            <a:r>
              <a:rPr lang="de-DE" sz="3600" dirty="0"/>
              <a:t>(Vorbereitungszeit beachten!)</a:t>
            </a:r>
          </a:p>
        </p:txBody>
      </p:sp>
      <p:pic>
        <p:nvPicPr>
          <p:cNvPr id="2" name="Inhaltsplatzhalter 8">
            <a:extLst>
              <a:ext uri="{FF2B5EF4-FFF2-40B4-BE49-F238E27FC236}">
                <a16:creationId xmlns:a16="http://schemas.microsoft.com/office/drawing/2014/main" id="{A72751E0-1BBE-DB54-4C3A-7D7422C33C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78600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A0D4A-639B-9176-5599-1E87DF04A7EE}"/>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88EF5E9F-C5C8-82B8-3156-72FA421DC352}"/>
              </a:ext>
            </a:extLst>
          </p:cNvPr>
          <p:cNvSpPr>
            <a:spLocks noGrp="1"/>
          </p:cNvSpPr>
          <p:nvPr>
            <p:ph type="ctrTitle"/>
          </p:nvPr>
        </p:nvSpPr>
        <p:spPr>
          <a:xfrm>
            <a:off x="1055440" y="836713"/>
            <a:ext cx="9612560" cy="1008111"/>
          </a:xfrm>
        </p:spPr>
        <p:txBody>
          <a:bodyPr/>
          <a:lstStyle/>
          <a:p>
            <a:pPr algn="l"/>
            <a:r>
              <a:rPr lang="de-DE" sz="5400" b="1" dirty="0"/>
              <a:t>Termine </a:t>
            </a:r>
            <a:endParaRPr lang="de-DE" sz="3600" b="1" dirty="0"/>
          </a:p>
        </p:txBody>
      </p:sp>
      <p:sp>
        <p:nvSpPr>
          <p:cNvPr id="7" name="Untertitel 6">
            <a:extLst>
              <a:ext uri="{FF2B5EF4-FFF2-40B4-BE49-F238E27FC236}">
                <a16:creationId xmlns:a16="http://schemas.microsoft.com/office/drawing/2014/main" id="{6A764E09-EB81-6056-1DB8-5BD895E7810C}"/>
              </a:ext>
            </a:extLst>
          </p:cNvPr>
          <p:cNvSpPr>
            <a:spLocks noGrp="1"/>
          </p:cNvSpPr>
          <p:nvPr>
            <p:ph type="subTitle" idx="1"/>
          </p:nvPr>
        </p:nvSpPr>
        <p:spPr>
          <a:xfrm>
            <a:off x="983432" y="2173388"/>
            <a:ext cx="9504040" cy="3271836"/>
          </a:xfrm>
        </p:spPr>
        <p:txBody>
          <a:bodyPr/>
          <a:lstStyle/>
          <a:p>
            <a:pPr algn="l"/>
            <a:r>
              <a:rPr lang="de-DE" sz="3600" dirty="0">
                <a:sym typeface="Wingdings" panose="05000000000000000000" pitchFamily="2" charset="2"/>
              </a:rPr>
              <a:t> Veröffentlichung Prüfungsplan: 02.6.2026 (SHP)</a:t>
            </a:r>
          </a:p>
          <a:p>
            <a:pPr algn="l"/>
            <a:r>
              <a:rPr lang="de-DE" sz="3600" dirty="0">
                <a:sym typeface="Wingdings" panose="05000000000000000000" pitchFamily="2" charset="2"/>
              </a:rPr>
              <a:t> </a:t>
            </a:r>
            <a:r>
              <a:rPr lang="de-DE" sz="3600" dirty="0"/>
              <a:t>Prüfungszeitraum: 09.6. - 18.6.2026</a:t>
            </a:r>
          </a:p>
          <a:p>
            <a:pPr algn="l"/>
            <a:r>
              <a:rPr lang="de-DE" sz="3600" dirty="0">
                <a:sym typeface="Wingdings" panose="05000000000000000000" pitchFamily="2" charset="2"/>
              </a:rPr>
              <a:t> </a:t>
            </a:r>
            <a:r>
              <a:rPr lang="de-DE" sz="3600" dirty="0"/>
              <a:t>Hauptprüfungstage: 10.6. / 12.6. / 15.6.2026</a:t>
            </a:r>
          </a:p>
          <a:p>
            <a:pPr algn="l"/>
            <a:r>
              <a:rPr lang="de-DE" sz="3600" dirty="0">
                <a:sym typeface="Wingdings" panose="05000000000000000000" pitchFamily="2" charset="2"/>
              </a:rPr>
              <a:t> Verkündung Gesamtergebnis: nach der jeweils letzten Prüfung des Prüflings</a:t>
            </a:r>
          </a:p>
          <a:p>
            <a:pPr algn="l"/>
            <a:r>
              <a:rPr lang="de-DE" sz="3600" dirty="0">
                <a:sym typeface="Wingdings" panose="05000000000000000000" pitchFamily="2" charset="2"/>
              </a:rPr>
              <a:t> </a:t>
            </a:r>
            <a:r>
              <a:rPr lang="de-DE" sz="3600" dirty="0"/>
              <a:t>Entlassungsfeier: 24.6.2026, 11.30 Uhr</a:t>
            </a:r>
          </a:p>
          <a:p>
            <a:pPr algn="l"/>
            <a:endParaRPr lang="de-DE" sz="3600" dirty="0"/>
          </a:p>
        </p:txBody>
      </p:sp>
      <p:pic>
        <p:nvPicPr>
          <p:cNvPr id="2" name="Inhaltsplatzhalter 8">
            <a:extLst>
              <a:ext uri="{FF2B5EF4-FFF2-40B4-BE49-F238E27FC236}">
                <a16:creationId xmlns:a16="http://schemas.microsoft.com/office/drawing/2014/main" id="{52BE18A7-090C-72CA-5BF9-99C57F2F35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1839736"/>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10186-C894-E380-5181-2DA507B9656A}"/>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7AE94C7-804E-BE4A-8A33-609E380E5436}"/>
              </a:ext>
            </a:extLst>
          </p:cNvPr>
          <p:cNvSpPr>
            <a:spLocks noGrp="1"/>
          </p:cNvSpPr>
          <p:nvPr>
            <p:ph type="ctrTitle"/>
          </p:nvPr>
        </p:nvSpPr>
        <p:spPr>
          <a:xfrm>
            <a:off x="1055440" y="836713"/>
            <a:ext cx="9612560" cy="1008111"/>
          </a:xfrm>
        </p:spPr>
        <p:txBody>
          <a:bodyPr/>
          <a:lstStyle/>
          <a:p>
            <a:pPr algn="l"/>
            <a:r>
              <a:rPr lang="de-DE" sz="5400" b="1" dirty="0"/>
              <a:t>Bücherrückgabe </a:t>
            </a:r>
            <a:endParaRPr lang="de-DE" sz="3600" b="1" dirty="0"/>
          </a:p>
        </p:txBody>
      </p:sp>
      <p:sp>
        <p:nvSpPr>
          <p:cNvPr id="7" name="Untertitel 6">
            <a:extLst>
              <a:ext uri="{FF2B5EF4-FFF2-40B4-BE49-F238E27FC236}">
                <a16:creationId xmlns:a16="http://schemas.microsoft.com/office/drawing/2014/main" id="{2F5B829B-1C51-4D7C-CC46-CFE57EA2E608}"/>
              </a:ext>
            </a:extLst>
          </p:cNvPr>
          <p:cNvSpPr>
            <a:spLocks noGrp="1"/>
          </p:cNvSpPr>
          <p:nvPr>
            <p:ph type="subTitle" idx="1"/>
          </p:nvPr>
        </p:nvSpPr>
        <p:spPr>
          <a:xfrm>
            <a:off x="983432" y="2265612"/>
            <a:ext cx="9504040" cy="3539652"/>
          </a:xfrm>
        </p:spPr>
        <p:txBody>
          <a:bodyPr/>
          <a:lstStyle/>
          <a:p>
            <a:pPr algn="l"/>
            <a:r>
              <a:rPr lang="de-DE" sz="3600" dirty="0">
                <a:sym typeface="Wingdings" panose="05000000000000000000" pitchFamily="2" charset="2"/>
              </a:rPr>
              <a:t> Mo, Die vorletzte Schulwoche</a:t>
            </a:r>
          </a:p>
          <a:p>
            <a:pPr algn="l"/>
            <a:r>
              <a:rPr lang="de-DE" sz="3600" dirty="0">
                <a:sym typeface="Wingdings" panose="05000000000000000000" pitchFamily="2" charset="2"/>
              </a:rPr>
              <a:t> </a:t>
            </a:r>
            <a:r>
              <a:rPr lang="de-DE" sz="3600" dirty="0"/>
              <a:t>auch vorher in den großen Pausen</a:t>
            </a:r>
          </a:p>
          <a:p>
            <a:pPr algn="l"/>
            <a:endParaRPr lang="de-DE" sz="3600" dirty="0"/>
          </a:p>
        </p:txBody>
      </p:sp>
      <p:pic>
        <p:nvPicPr>
          <p:cNvPr id="2" name="Inhaltsplatzhalter 8">
            <a:extLst>
              <a:ext uri="{FF2B5EF4-FFF2-40B4-BE49-F238E27FC236}">
                <a16:creationId xmlns:a16="http://schemas.microsoft.com/office/drawing/2014/main" id="{6573BFCD-C13B-3B91-281E-82DD3CEB5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0911411"/>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10186-C894-E380-5181-2DA507B9656A}"/>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7AE94C7-804E-BE4A-8A33-609E380E5436}"/>
              </a:ext>
            </a:extLst>
          </p:cNvPr>
          <p:cNvSpPr>
            <a:spLocks noGrp="1"/>
          </p:cNvSpPr>
          <p:nvPr>
            <p:ph type="ctrTitle"/>
          </p:nvPr>
        </p:nvSpPr>
        <p:spPr>
          <a:xfrm>
            <a:off x="1055440" y="836713"/>
            <a:ext cx="9612560" cy="1008111"/>
          </a:xfrm>
        </p:spPr>
        <p:txBody>
          <a:bodyPr/>
          <a:lstStyle/>
          <a:p>
            <a:pPr algn="l"/>
            <a:r>
              <a:rPr lang="de-DE" sz="5400" b="1" dirty="0"/>
              <a:t>zum Nachlesen </a:t>
            </a:r>
            <a:endParaRPr lang="de-DE" sz="3600" b="1" dirty="0"/>
          </a:p>
        </p:txBody>
      </p:sp>
      <p:sp>
        <p:nvSpPr>
          <p:cNvPr id="7" name="Untertitel 6">
            <a:extLst>
              <a:ext uri="{FF2B5EF4-FFF2-40B4-BE49-F238E27FC236}">
                <a16:creationId xmlns:a16="http://schemas.microsoft.com/office/drawing/2014/main" id="{2F5B829B-1C51-4D7C-CC46-CFE57EA2E608}"/>
              </a:ext>
            </a:extLst>
          </p:cNvPr>
          <p:cNvSpPr>
            <a:spLocks noGrp="1"/>
          </p:cNvSpPr>
          <p:nvPr>
            <p:ph type="subTitle" idx="1"/>
          </p:nvPr>
        </p:nvSpPr>
        <p:spPr>
          <a:xfrm>
            <a:off x="983432" y="2265612"/>
            <a:ext cx="9504040" cy="3539652"/>
          </a:xfrm>
        </p:spPr>
        <p:txBody>
          <a:bodyPr/>
          <a:lstStyle/>
          <a:p>
            <a:pPr algn="l"/>
            <a:endParaRPr lang="de-DE" sz="3600" dirty="0"/>
          </a:p>
        </p:txBody>
      </p:sp>
      <p:pic>
        <p:nvPicPr>
          <p:cNvPr id="2" name="Inhaltsplatzhalter 8">
            <a:extLst>
              <a:ext uri="{FF2B5EF4-FFF2-40B4-BE49-F238E27FC236}">
                <a16:creationId xmlns:a16="http://schemas.microsoft.com/office/drawing/2014/main" id="{6573BFCD-C13B-3B91-281E-82DD3CEB5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a:extLst>
              <a:ext uri="{FF2B5EF4-FFF2-40B4-BE49-F238E27FC236}">
                <a16:creationId xmlns:a16="http://schemas.microsoft.com/office/drawing/2014/main" id="{22972143-C62C-4263-8019-4881E661D08C}"/>
              </a:ext>
            </a:extLst>
          </p:cNvPr>
          <p:cNvPicPr>
            <a:picLocks noChangeAspect="1"/>
          </p:cNvPicPr>
          <p:nvPr/>
        </p:nvPicPr>
        <p:blipFill>
          <a:blip r:embed="rId3"/>
          <a:stretch>
            <a:fillRect/>
          </a:stretch>
        </p:blipFill>
        <p:spPr>
          <a:xfrm>
            <a:off x="94412" y="2304893"/>
            <a:ext cx="12003175" cy="2248214"/>
          </a:xfrm>
          <a:prstGeom prst="rect">
            <a:avLst/>
          </a:prstGeom>
        </p:spPr>
      </p:pic>
    </p:spTree>
    <p:extLst>
      <p:ext uri="{BB962C8B-B14F-4D97-AF65-F5344CB8AC3E}">
        <p14:creationId xmlns:p14="http://schemas.microsoft.com/office/powerpoint/2010/main" val="1071629162"/>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noChangeArrowheads="1"/>
          </p:cNvSpPr>
          <p:nvPr>
            <p:ph type="ctrTitle"/>
          </p:nvPr>
        </p:nvSpPr>
        <p:spPr>
          <a:xfrm>
            <a:off x="623888" y="1019175"/>
            <a:ext cx="10040937" cy="1041673"/>
          </a:xfrm>
        </p:spPr>
        <p:txBody>
          <a:bodyPr/>
          <a:lstStyle/>
          <a:p>
            <a:pPr algn="l" eaLnBrk="1" hangingPunct="1"/>
            <a:r>
              <a:rPr lang="de-DE" altLang="de-DE" b="1" dirty="0"/>
              <a:t>Kommunikation (!)</a:t>
            </a:r>
            <a:endParaRPr lang="de-DE" altLang="de-DE" dirty="0"/>
          </a:p>
        </p:txBody>
      </p:sp>
      <p:sp>
        <p:nvSpPr>
          <p:cNvPr id="14339" name="Untertitel 2"/>
          <p:cNvSpPr>
            <a:spLocks noGrp="1" noChangeArrowheads="1"/>
          </p:cNvSpPr>
          <p:nvPr>
            <p:ph type="subTitle" idx="1"/>
          </p:nvPr>
        </p:nvSpPr>
        <p:spPr>
          <a:xfrm>
            <a:off x="1524000" y="2996952"/>
            <a:ext cx="9144000" cy="2520950"/>
          </a:xfrm>
        </p:spPr>
        <p:txBody>
          <a:bodyPr/>
          <a:lstStyle/>
          <a:p>
            <a:pPr algn="l" eaLnBrk="1" hangingPunct="1"/>
            <a:endParaRPr lang="de-DE" altLang="de-DE" dirty="0"/>
          </a:p>
        </p:txBody>
      </p:sp>
      <p:pic>
        <p:nvPicPr>
          <p:cNvPr id="14340" name="Inhaltsplatzhalter 8"/>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764712" y="404664"/>
            <a:ext cx="180022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p:nvPicPr>
        <p:blipFill>
          <a:blip r:embed="rId3"/>
          <a:stretch>
            <a:fillRect/>
          </a:stretch>
        </p:blipFill>
        <p:spPr>
          <a:xfrm>
            <a:off x="1343472" y="2420888"/>
            <a:ext cx="2935527" cy="3383582"/>
          </a:xfrm>
          <a:prstGeom prst="rect">
            <a:avLst/>
          </a:prstGeom>
        </p:spPr>
      </p:pic>
    </p:spTree>
    <p:extLst>
      <p:ext uri="{BB962C8B-B14F-4D97-AF65-F5344CB8AC3E}">
        <p14:creationId xmlns:p14="http://schemas.microsoft.com/office/powerpoint/2010/main" val="1801030079"/>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b="1" dirty="0"/>
          </a:p>
        </p:txBody>
      </p:sp>
      <p:sp>
        <p:nvSpPr>
          <p:cNvPr id="3" name="Textplatzhalter 2"/>
          <p:cNvSpPr>
            <a:spLocks noGrp="1"/>
          </p:cNvSpPr>
          <p:nvPr>
            <p:ph type="body" sz="half" idx="1"/>
          </p:nvPr>
        </p:nvSpPr>
        <p:spPr>
          <a:xfrm>
            <a:off x="1079500" y="2492896"/>
            <a:ext cx="10610851" cy="1585393"/>
          </a:xfrm>
        </p:spPr>
        <p:txBody>
          <a:bodyPr/>
          <a:lstStyle/>
          <a:p>
            <a:pPr marL="0" indent="0" algn="ctr">
              <a:buNone/>
            </a:pPr>
            <a:r>
              <a:rPr lang="de-DE" sz="7200" b="1" dirty="0"/>
              <a:t>schriftliche Prüfungen</a:t>
            </a:r>
            <a:endParaRPr lang="de-DE" sz="7200" dirty="0"/>
          </a:p>
        </p:txBody>
      </p:sp>
      <p:sp>
        <p:nvSpPr>
          <p:cNvPr id="4" name="Inhaltsplatzhalter 3"/>
          <p:cNvSpPr>
            <a:spLocks noGrp="1"/>
          </p:cNvSpPr>
          <p:nvPr>
            <p:ph sz="half" idx="2"/>
          </p:nvPr>
        </p:nvSpPr>
        <p:spPr/>
        <p:txBody>
          <a:bodyPr/>
          <a:lstStyle/>
          <a:p>
            <a:endParaRPr lang="de-DE"/>
          </a:p>
        </p:txBody>
      </p:sp>
      <p:pic>
        <p:nvPicPr>
          <p:cNvPr id="5" name="Inhaltsplatzhalter 8"/>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862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C9866F9C-D29F-DB3C-6B1F-747C52628C3D}"/>
              </a:ext>
            </a:extLst>
          </p:cNvPr>
          <p:cNvSpPr>
            <a:spLocks noGrp="1"/>
          </p:cNvSpPr>
          <p:nvPr>
            <p:ph type="ctrTitle"/>
          </p:nvPr>
        </p:nvSpPr>
        <p:spPr>
          <a:xfrm>
            <a:off x="1055440" y="836713"/>
            <a:ext cx="9612560" cy="1296143"/>
          </a:xfrm>
        </p:spPr>
        <p:txBody>
          <a:bodyPr/>
          <a:lstStyle/>
          <a:p>
            <a:pPr algn="l"/>
            <a:r>
              <a:rPr lang="de-DE" sz="5400" b="1" dirty="0"/>
              <a:t>Zeitraum: 15.4. – 08.5.2026</a:t>
            </a:r>
          </a:p>
        </p:txBody>
      </p:sp>
      <p:sp>
        <p:nvSpPr>
          <p:cNvPr id="7" name="Untertitel 6">
            <a:extLst>
              <a:ext uri="{FF2B5EF4-FFF2-40B4-BE49-F238E27FC236}">
                <a16:creationId xmlns:a16="http://schemas.microsoft.com/office/drawing/2014/main" id="{2CC6FC21-5466-9F8E-ABD9-A6672E97E696}"/>
              </a:ext>
            </a:extLst>
          </p:cNvPr>
          <p:cNvSpPr>
            <a:spLocks noGrp="1"/>
          </p:cNvSpPr>
          <p:nvPr>
            <p:ph type="subTitle" idx="1"/>
          </p:nvPr>
        </p:nvSpPr>
        <p:spPr>
          <a:xfrm>
            <a:off x="1055440" y="2636912"/>
            <a:ext cx="9432032" cy="2231826"/>
          </a:xfrm>
        </p:spPr>
        <p:txBody>
          <a:bodyPr/>
          <a:lstStyle/>
          <a:p>
            <a:pPr algn="l"/>
            <a:r>
              <a:rPr lang="de-DE" sz="4800" dirty="0"/>
              <a:t>Abfolge: </a:t>
            </a:r>
          </a:p>
          <a:p>
            <a:pPr algn="l"/>
            <a:r>
              <a:rPr lang="de-DE" sz="4800" dirty="0"/>
              <a:t>siehe Liste im Schulportal </a:t>
            </a:r>
          </a:p>
          <a:p>
            <a:pPr algn="l"/>
            <a:r>
              <a:rPr lang="de-DE" sz="4800" dirty="0"/>
              <a:t>Kachel „Informationen Abitur 2026“</a:t>
            </a:r>
          </a:p>
        </p:txBody>
      </p:sp>
      <p:pic>
        <p:nvPicPr>
          <p:cNvPr id="8" name="Inhaltsplatzhalter 8">
            <a:extLst>
              <a:ext uri="{FF2B5EF4-FFF2-40B4-BE49-F238E27FC236}">
                <a16:creationId xmlns:a16="http://schemas.microsoft.com/office/drawing/2014/main" id="{79D262BC-F6DF-72E9-D6D9-9989693EC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706121"/>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B3919-47CB-4FEB-3280-3C5129C13395}"/>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32EE96F-B7F7-0301-268B-8A63CD45976F}"/>
              </a:ext>
            </a:extLst>
          </p:cNvPr>
          <p:cNvSpPr>
            <a:spLocks noGrp="1"/>
          </p:cNvSpPr>
          <p:nvPr>
            <p:ph type="ctrTitle"/>
          </p:nvPr>
        </p:nvSpPr>
        <p:spPr>
          <a:xfrm>
            <a:off x="983432" y="476673"/>
            <a:ext cx="9684568" cy="1080120"/>
          </a:xfrm>
        </p:spPr>
        <p:txBody>
          <a:bodyPr/>
          <a:lstStyle/>
          <a:p>
            <a:pPr algn="l"/>
            <a:r>
              <a:rPr lang="de-DE" sz="5400" b="1" dirty="0"/>
              <a:t>Ablauf</a:t>
            </a:r>
            <a:endParaRPr lang="de-DE" sz="3600" b="1" dirty="0"/>
          </a:p>
        </p:txBody>
      </p:sp>
      <p:sp>
        <p:nvSpPr>
          <p:cNvPr id="7" name="Untertitel 6">
            <a:extLst>
              <a:ext uri="{FF2B5EF4-FFF2-40B4-BE49-F238E27FC236}">
                <a16:creationId xmlns:a16="http://schemas.microsoft.com/office/drawing/2014/main" id="{BE7D9054-4AEA-D3DF-05F2-2D57D6835F78}"/>
              </a:ext>
            </a:extLst>
          </p:cNvPr>
          <p:cNvSpPr>
            <a:spLocks noGrp="1"/>
          </p:cNvSpPr>
          <p:nvPr>
            <p:ph type="subTitle" idx="1"/>
          </p:nvPr>
        </p:nvSpPr>
        <p:spPr>
          <a:xfrm>
            <a:off x="983432" y="1844824"/>
            <a:ext cx="9504040" cy="4032448"/>
          </a:xfrm>
        </p:spPr>
        <p:txBody>
          <a:bodyPr/>
          <a:lstStyle/>
          <a:p>
            <a:pPr algn="l"/>
            <a:r>
              <a:rPr lang="de-DE" sz="4000" dirty="0">
                <a:sym typeface="Wingdings" panose="05000000000000000000" pitchFamily="2" charset="2"/>
              </a:rPr>
              <a:t> </a:t>
            </a:r>
            <a:r>
              <a:rPr lang="de-DE" sz="4000" dirty="0"/>
              <a:t>Beginn: 9.00 Uhr (!)</a:t>
            </a:r>
          </a:p>
          <a:p>
            <a:pPr algn="l"/>
            <a:r>
              <a:rPr lang="de-DE" sz="4000" dirty="0">
                <a:sym typeface="Wingdings" panose="05000000000000000000" pitchFamily="2" charset="2"/>
              </a:rPr>
              <a:t> </a:t>
            </a:r>
            <a:r>
              <a:rPr lang="de-DE" sz="4000" dirty="0"/>
              <a:t>Arbeitszeit: LK 300 min, GK 255 min     </a:t>
            </a:r>
            <a:r>
              <a:rPr lang="de-DE" dirty="0"/>
              <a:t>(Ausnahmen: Mathematik, Kunst, moderne FS LK und Deutsch LK)</a:t>
            </a:r>
          </a:p>
          <a:p>
            <a:pPr marL="571500" indent="-571500" algn="l">
              <a:buFont typeface="Wingdings" panose="05000000000000000000" pitchFamily="2" charset="2"/>
              <a:buChar char=""/>
            </a:pPr>
            <a:r>
              <a:rPr lang="de-DE" sz="4000" dirty="0"/>
              <a:t>Arbeitszeit schließt die Auswahlzeit ein </a:t>
            </a:r>
            <a:r>
              <a:rPr lang="de-DE" dirty="0"/>
              <a:t>(Ausnahmen: Mathe, Latein, Kunst)</a:t>
            </a:r>
          </a:p>
          <a:p>
            <a:pPr algn="l"/>
            <a:r>
              <a:rPr lang="de-DE" sz="2400" dirty="0">
                <a:sym typeface="Wingdings" panose="05000000000000000000" pitchFamily="2" charset="2"/>
              </a:rPr>
              <a:t> </a:t>
            </a:r>
            <a:r>
              <a:rPr lang="de-DE" sz="4000" dirty="0"/>
              <a:t>im Anschluss: Wörter zählen </a:t>
            </a:r>
            <a:r>
              <a:rPr lang="de-DE" dirty="0"/>
              <a:t>(Ausnahme: mod. FS)</a:t>
            </a:r>
          </a:p>
          <a:p>
            <a:pPr algn="l"/>
            <a:r>
              <a:rPr lang="de-DE" sz="4000" dirty="0">
                <a:sym typeface="Wingdings" panose="05000000000000000000" pitchFamily="2" charset="2"/>
              </a:rPr>
              <a:t> </a:t>
            </a:r>
            <a:r>
              <a:rPr lang="de-DE" sz="4000" dirty="0"/>
              <a:t>nach Abgabe Schulgelände sofort verlassen</a:t>
            </a:r>
          </a:p>
          <a:p>
            <a:pPr marL="342900" indent="-342900" algn="l">
              <a:buFont typeface="Wingdings" panose="05000000000000000000" pitchFamily="2" charset="2"/>
              <a:buChar char=""/>
            </a:pPr>
            <a:endParaRPr lang="de-DE" dirty="0"/>
          </a:p>
        </p:txBody>
      </p:sp>
      <p:pic>
        <p:nvPicPr>
          <p:cNvPr id="2" name="Inhaltsplatzhalter 8">
            <a:extLst>
              <a:ext uri="{FF2B5EF4-FFF2-40B4-BE49-F238E27FC236}">
                <a16:creationId xmlns:a16="http://schemas.microsoft.com/office/drawing/2014/main" id="{90732CE4-2C62-3537-29E6-87E38EB14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67853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B3919-47CB-4FEB-3280-3C5129C13395}"/>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32EE96F-B7F7-0301-268B-8A63CD45976F}"/>
              </a:ext>
            </a:extLst>
          </p:cNvPr>
          <p:cNvSpPr>
            <a:spLocks noGrp="1"/>
          </p:cNvSpPr>
          <p:nvPr>
            <p:ph type="ctrTitle"/>
          </p:nvPr>
        </p:nvSpPr>
        <p:spPr>
          <a:xfrm>
            <a:off x="983432" y="836713"/>
            <a:ext cx="9684568" cy="1008111"/>
          </a:xfrm>
        </p:spPr>
        <p:txBody>
          <a:bodyPr/>
          <a:lstStyle/>
          <a:p>
            <a:pPr algn="l"/>
            <a:r>
              <a:rPr lang="de-DE" sz="5400" b="1" dirty="0"/>
              <a:t>Materialien</a:t>
            </a:r>
            <a:endParaRPr lang="de-DE" sz="3600" b="1" dirty="0"/>
          </a:p>
        </p:txBody>
      </p:sp>
      <p:sp>
        <p:nvSpPr>
          <p:cNvPr id="7" name="Untertitel 6">
            <a:extLst>
              <a:ext uri="{FF2B5EF4-FFF2-40B4-BE49-F238E27FC236}">
                <a16:creationId xmlns:a16="http://schemas.microsoft.com/office/drawing/2014/main" id="{BE7D9054-4AEA-D3DF-05F2-2D57D6835F78}"/>
              </a:ext>
            </a:extLst>
          </p:cNvPr>
          <p:cNvSpPr>
            <a:spLocks noGrp="1"/>
          </p:cNvSpPr>
          <p:nvPr>
            <p:ph type="subTitle" idx="1"/>
          </p:nvPr>
        </p:nvSpPr>
        <p:spPr>
          <a:xfrm>
            <a:off x="989005" y="2276872"/>
            <a:ext cx="9504040" cy="2603126"/>
          </a:xfrm>
        </p:spPr>
        <p:txBody>
          <a:bodyPr/>
          <a:lstStyle/>
          <a:p>
            <a:pPr algn="l"/>
            <a:r>
              <a:rPr lang="de-DE" sz="4000" dirty="0"/>
              <a:t>Schule stellt:</a:t>
            </a:r>
          </a:p>
          <a:p>
            <a:pPr algn="l"/>
            <a:r>
              <a:rPr lang="de-DE" sz="4000" dirty="0">
                <a:sym typeface="Wingdings" panose="05000000000000000000" pitchFamily="2" charset="2"/>
              </a:rPr>
              <a:t> </a:t>
            </a:r>
            <a:r>
              <a:rPr lang="de-DE" sz="4000" dirty="0"/>
              <a:t>Papier</a:t>
            </a:r>
          </a:p>
          <a:p>
            <a:pPr algn="l"/>
            <a:r>
              <a:rPr lang="de-DE" sz="4000" dirty="0">
                <a:sym typeface="Wingdings" panose="05000000000000000000" pitchFamily="2" charset="2"/>
              </a:rPr>
              <a:t> Wörterbücher, Pflichtlektüren, Formel-sammlungen, Atlanten, Bibel, Grundgesetz</a:t>
            </a:r>
            <a:endParaRPr lang="de-DE" sz="4000" dirty="0"/>
          </a:p>
          <a:p>
            <a:pPr algn="l"/>
            <a:endParaRPr lang="de-DE" dirty="0"/>
          </a:p>
        </p:txBody>
      </p:sp>
      <p:pic>
        <p:nvPicPr>
          <p:cNvPr id="2" name="Inhaltsplatzhalter 8">
            <a:extLst>
              <a:ext uri="{FF2B5EF4-FFF2-40B4-BE49-F238E27FC236}">
                <a16:creationId xmlns:a16="http://schemas.microsoft.com/office/drawing/2014/main" id="{90732CE4-2C62-3537-29E6-87E38EB14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9135347"/>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B3919-47CB-4FEB-3280-3C5129C13395}"/>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32EE96F-B7F7-0301-268B-8A63CD45976F}"/>
              </a:ext>
            </a:extLst>
          </p:cNvPr>
          <p:cNvSpPr>
            <a:spLocks noGrp="1"/>
          </p:cNvSpPr>
          <p:nvPr>
            <p:ph type="ctrTitle"/>
          </p:nvPr>
        </p:nvSpPr>
        <p:spPr>
          <a:xfrm>
            <a:off x="983432" y="836713"/>
            <a:ext cx="9684568" cy="1008111"/>
          </a:xfrm>
        </p:spPr>
        <p:txBody>
          <a:bodyPr/>
          <a:lstStyle/>
          <a:p>
            <a:pPr algn="l"/>
            <a:r>
              <a:rPr lang="de-DE" sz="5400" b="1" dirty="0"/>
              <a:t>Pflichtlektüren / Bibeln</a:t>
            </a:r>
            <a:endParaRPr lang="de-DE" sz="3600" b="1" dirty="0"/>
          </a:p>
        </p:txBody>
      </p:sp>
      <p:sp>
        <p:nvSpPr>
          <p:cNvPr id="7" name="Untertitel 6">
            <a:extLst>
              <a:ext uri="{FF2B5EF4-FFF2-40B4-BE49-F238E27FC236}">
                <a16:creationId xmlns:a16="http://schemas.microsoft.com/office/drawing/2014/main" id="{BE7D9054-4AEA-D3DF-05F2-2D57D6835F78}"/>
              </a:ext>
            </a:extLst>
          </p:cNvPr>
          <p:cNvSpPr>
            <a:spLocks noGrp="1"/>
          </p:cNvSpPr>
          <p:nvPr>
            <p:ph type="subTitle" idx="1"/>
          </p:nvPr>
        </p:nvSpPr>
        <p:spPr>
          <a:xfrm>
            <a:off x="989005" y="2276872"/>
            <a:ext cx="9504040" cy="2603126"/>
          </a:xfrm>
        </p:spPr>
        <p:txBody>
          <a:bodyPr/>
          <a:lstStyle/>
          <a:p>
            <a:pPr algn="l"/>
            <a:r>
              <a:rPr lang="de-DE" sz="3600" dirty="0">
                <a:sym typeface="Wingdings" panose="05000000000000000000" pitchFamily="2" charset="2"/>
              </a:rPr>
              <a:t> eigene Exemplare dürfen verwendet werden</a:t>
            </a:r>
          </a:p>
          <a:p>
            <a:pPr algn="l"/>
            <a:r>
              <a:rPr lang="de-DE" sz="3600" dirty="0">
                <a:sym typeface="Wingdings" panose="05000000000000000000" pitchFamily="2" charset="2"/>
              </a:rPr>
              <a:t> sie dürfen nur Markierungen, </a:t>
            </a:r>
            <a:r>
              <a:rPr lang="de-DE" sz="3600" dirty="0" err="1">
                <a:sym typeface="Wingdings" panose="05000000000000000000" pitchFamily="2" charset="2"/>
              </a:rPr>
              <a:t>Unterstrei-chungen</a:t>
            </a:r>
            <a:r>
              <a:rPr lang="de-DE" sz="3600" dirty="0">
                <a:sym typeface="Wingdings" panose="05000000000000000000" pitchFamily="2" charset="2"/>
              </a:rPr>
              <a:t>, nicht beschriftete Haftnotizen und Worterläuterungen enthalten</a:t>
            </a:r>
          </a:p>
          <a:p>
            <a:pPr algn="l"/>
            <a:r>
              <a:rPr lang="de-DE" sz="3600" dirty="0">
                <a:sym typeface="Wingdings" panose="05000000000000000000" pitchFamily="2" charset="2"/>
              </a:rPr>
              <a:t> </a:t>
            </a:r>
            <a:r>
              <a:rPr lang="de-DE" sz="3600" dirty="0">
                <a:solidFill>
                  <a:srgbClr val="FF0000"/>
                </a:solidFill>
                <a:sym typeface="Wingdings" panose="05000000000000000000" pitchFamily="2" charset="2"/>
              </a:rPr>
              <a:t>keine</a:t>
            </a:r>
            <a:r>
              <a:rPr lang="de-DE" sz="3600" dirty="0">
                <a:sym typeface="Wingdings" panose="05000000000000000000" pitchFamily="2" charset="2"/>
              </a:rPr>
              <a:t> Notizen, Kommentare oder Zusatztexte (Täuschung!)</a:t>
            </a:r>
            <a:endParaRPr lang="de-DE" sz="3600" dirty="0"/>
          </a:p>
          <a:p>
            <a:pPr algn="l"/>
            <a:endParaRPr lang="de-DE" dirty="0"/>
          </a:p>
        </p:txBody>
      </p:sp>
      <p:pic>
        <p:nvPicPr>
          <p:cNvPr id="2" name="Inhaltsplatzhalter 8">
            <a:extLst>
              <a:ext uri="{FF2B5EF4-FFF2-40B4-BE49-F238E27FC236}">
                <a16:creationId xmlns:a16="http://schemas.microsoft.com/office/drawing/2014/main" id="{90732CE4-2C62-3537-29E6-87E38EB14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81958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B3919-47CB-4FEB-3280-3C5129C13395}"/>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32EE96F-B7F7-0301-268B-8A63CD45976F}"/>
              </a:ext>
            </a:extLst>
          </p:cNvPr>
          <p:cNvSpPr>
            <a:spLocks noGrp="1"/>
          </p:cNvSpPr>
          <p:nvPr>
            <p:ph type="ctrTitle"/>
          </p:nvPr>
        </p:nvSpPr>
        <p:spPr>
          <a:xfrm>
            <a:off x="983432" y="836713"/>
            <a:ext cx="9684568" cy="1008111"/>
          </a:xfrm>
        </p:spPr>
        <p:txBody>
          <a:bodyPr/>
          <a:lstStyle/>
          <a:p>
            <a:pPr algn="l"/>
            <a:r>
              <a:rPr lang="de-DE" sz="5400" b="1" dirty="0"/>
              <a:t>weitere Materialien</a:t>
            </a:r>
            <a:endParaRPr lang="de-DE" sz="3600" b="1" dirty="0"/>
          </a:p>
        </p:txBody>
      </p:sp>
      <p:sp>
        <p:nvSpPr>
          <p:cNvPr id="7" name="Untertitel 6">
            <a:extLst>
              <a:ext uri="{FF2B5EF4-FFF2-40B4-BE49-F238E27FC236}">
                <a16:creationId xmlns:a16="http://schemas.microsoft.com/office/drawing/2014/main" id="{BE7D9054-4AEA-D3DF-05F2-2D57D6835F78}"/>
              </a:ext>
            </a:extLst>
          </p:cNvPr>
          <p:cNvSpPr>
            <a:spLocks noGrp="1"/>
          </p:cNvSpPr>
          <p:nvPr>
            <p:ph type="subTitle" idx="1"/>
          </p:nvPr>
        </p:nvSpPr>
        <p:spPr>
          <a:xfrm>
            <a:off x="989005" y="2276872"/>
            <a:ext cx="9504040" cy="2603126"/>
          </a:xfrm>
        </p:spPr>
        <p:txBody>
          <a:bodyPr/>
          <a:lstStyle/>
          <a:p>
            <a:pPr algn="l"/>
            <a:r>
              <a:rPr lang="de-DE" sz="3600" dirty="0">
                <a:sym typeface="Wingdings" panose="05000000000000000000" pitchFamily="2" charset="2"/>
              </a:rPr>
              <a:t>Atlanten, Wörterbücher, Gesetzestexte, Formel-sammlungen:</a:t>
            </a:r>
          </a:p>
          <a:p>
            <a:pPr algn="l"/>
            <a:r>
              <a:rPr lang="de-DE" sz="3600" dirty="0">
                <a:solidFill>
                  <a:srgbClr val="FF0000"/>
                </a:solidFill>
                <a:sym typeface="Wingdings" panose="05000000000000000000" pitchFamily="2" charset="2"/>
              </a:rPr>
              <a:t>keine</a:t>
            </a:r>
            <a:r>
              <a:rPr lang="de-DE" sz="3600" dirty="0">
                <a:sym typeface="Wingdings" panose="05000000000000000000" pitchFamily="2" charset="2"/>
              </a:rPr>
              <a:t> zusätzlichen Eintragungen, Markierungen</a:t>
            </a:r>
          </a:p>
          <a:p>
            <a:pPr algn="l"/>
            <a:r>
              <a:rPr lang="de-DE" sz="3600" dirty="0">
                <a:sym typeface="Wingdings" panose="05000000000000000000" pitchFamily="2" charset="2"/>
              </a:rPr>
              <a:t>oder Unterstreichungen</a:t>
            </a:r>
          </a:p>
          <a:p>
            <a:pPr algn="l"/>
            <a:endParaRPr lang="de-DE" sz="3600" dirty="0"/>
          </a:p>
          <a:p>
            <a:pPr algn="l"/>
            <a:endParaRPr lang="de-DE" dirty="0"/>
          </a:p>
        </p:txBody>
      </p:sp>
      <p:pic>
        <p:nvPicPr>
          <p:cNvPr id="2" name="Inhaltsplatzhalter 8">
            <a:extLst>
              <a:ext uri="{FF2B5EF4-FFF2-40B4-BE49-F238E27FC236}">
                <a16:creationId xmlns:a16="http://schemas.microsoft.com/office/drawing/2014/main" id="{90732CE4-2C62-3537-29E6-87E38EB14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61" t="13251" r="16283" b="18500"/>
          <a:stretch>
            <a:fillRect/>
          </a:stretch>
        </p:blipFill>
        <p:spPr bwMode="auto">
          <a:xfrm>
            <a:off x="9866842" y="415925"/>
            <a:ext cx="180022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4247133"/>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632</Words>
  <Application>Microsoft Office PowerPoint</Application>
  <PresentationFormat>Breitbild</PresentationFormat>
  <Paragraphs>94</Paragraphs>
  <Slides>24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Calibri Light</vt:lpstr>
      <vt:lpstr>Times New Roman</vt:lpstr>
      <vt:lpstr>Wingdings</vt:lpstr>
      <vt:lpstr>Office Theme</vt:lpstr>
      <vt:lpstr>Informationen zur  zu den Abiturprüfungen</vt:lpstr>
      <vt:lpstr>       Informationen</vt:lpstr>
      <vt:lpstr>Kommunikation (!)</vt:lpstr>
      <vt:lpstr>PowerPoint-Präsentation</vt:lpstr>
      <vt:lpstr>Zeitraum: 15.4. – 08.5.2026</vt:lpstr>
      <vt:lpstr>Ablauf</vt:lpstr>
      <vt:lpstr>Materialien</vt:lpstr>
      <vt:lpstr>Pflichtlektüren / Bibeln</vt:lpstr>
      <vt:lpstr>weitere Materialien</vt:lpstr>
      <vt:lpstr>Toilettengänge</vt:lpstr>
      <vt:lpstr>Krankheit  (§30, 7 OAVO)</vt:lpstr>
      <vt:lpstr>Versäumnis  (§30, 6 OAVO)</vt:lpstr>
      <vt:lpstr>Behinderung  (§30, 4)</vt:lpstr>
      <vt:lpstr> Täuschung (§30 Abs.2)</vt:lpstr>
      <vt:lpstr>  Täuschung (§30 Abs.4)</vt:lpstr>
      <vt:lpstr>   Bewertung (§33)  </vt:lpstr>
      <vt:lpstr>Ergebnisse</vt:lpstr>
      <vt:lpstr> Feiern</vt:lpstr>
      <vt:lpstr>PowerPoint-Präsentation</vt:lpstr>
      <vt:lpstr>Ablauf </vt:lpstr>
      <vt:lpstr>Versäumnis  (§30, 6 OAVO)</vt:lpstr>
      <vt:lpstr>Termine </vt:lpstr>
      <vt:lpstr>Bücherrückgabe </vt:lpstr>
      <vt:lpstr>zum Nachlesen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Besondere Lernleistung      Präsentation</dc:title>
  <dc:creator>MPS</dc:creator>
  <cp:lastModifiedBy>Michael Brabänder</cp:lastModifiedBy>
  <cp:revision>412</cp:revision>
  <cp:lastPrinted>2026-03-27T05:41:11Z</cp:lastPrinted>
  <dcterms:created xsi:type="dcterms:W3CDTF">2003-09-05T13:38:42Z</dcterms:created>
  <dcterms:modified xsi:type="dcterms:W3CDTF">2026-03-27T06:08:49Z</dcterms:modified>
</cp:coreProperties>
</file>