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57" r:id="rId4"/>
    <p:sldId id="274" r:id="rId5"/>
    <p:sldId id="260" r:id="rId6"/>
    <p:sldId id="266" r:id="rId7"/>
    <p:sldId id="272" r:id="rId8"/>
    <p:sldId id="267" r:id="rId9"/>
    <p:sldId id="264" r:id="rId10"/>
    <p:sldId id="269" r:id="rId11"/>
    <p:sldId id="270" r:id="rId12"/>
    <p:sldId id="271" r:id="rId13"/>
    <p:sldId id="276" r:id="rId14"/>
    <p:sldId id="268" r:id="rId15"/>
    <p:sldId id="273" r:id="rId16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08" autoAdjust="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476DB-D86E-4A6B-8ED7-149C7DF320D7}" type="datetimeFigureOut">
              <a:rPr lang="de-DE" smtClean="0"/>
              <a:pPr/>
              <a:t>22.07.2023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BE2E-EDC3-4A85-9386-E6B4E73D9D6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476DB-D86E-4A6B-8ED7-149C7DF320D7}" type="datetimeFigureOut">
              <a:rPr lang="de-DE" smtClean="0"/>
              <a:pPr/>
              <a:t>22.07.2023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BE2E-EDC3-4A85-9386-E6B4E73D9D6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476DB-D86E-4A6B-8ED7-149C7DF320D7}" type="datetimeFigureOut">
              <a:rPr lang="de-DE" smtClean="0"/>
              <a:pPr/>
              <a:t>22.07.2023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BE2E-EDC3-4A85-9386-E6B4E73D9D6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476DB-D86E-4A6B-8ED7-149C7DF320D7}" type="datetimeFigureOut">
              <a:rPr lang="de-DE" smtClean="0"/>
              <a:pPr/>
              <a:t>22.07.2023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BE2E-EDC3-4A85-9386-E6B4E73D9D6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476DB-D86E-4A6B-8ED7-149C7DF320D7}" type="datetimeFigureOut">
              <a:rPr lang="de-DE" smtClean="0"/>
              <a:pPr/>
              <a:t>22.07.2023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BE2E-EDC3-4A85-9386-E6B4E73D9D6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476DB-D86E-4A6B-8ED7-149C7DF320D7}" type="datetimeFigureOut">
              <a:rPr lang="de-DE" smtClean="0"/>
              <a:pPr/>
              <a:t>22.07.2023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BE2E-EDC3-4A85-9386-E6B4E73D9D6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476DB-D86E-4A6B-8ED7-149C7DF320D7}" type="datetimeFigureOut">
              <a:rPr lang="de-DE" smtClean="0"/>
              <a:pPr/>
              <a:t>22.07.2023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BE2E-EDC3-4A85-9386-E6B4E73D9D6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476DB-D86E-4A6B-8ED7-149C7DF320D7}" type="datetimeFigureOut">
              <a:rPr lang="de-DE" smtClean="0"/>
              <a:pPr/>
              <a:t>22.07.2023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BE2E-EDC3-4A85-9386-E6B4E73D9D6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476DB-D86E-4A6B-8ED7-149C7DF320D7}" type="datetimeFigureOut">
              <a:rPr lang="de-DE" smtClean="0"/>
              <a:pPr/>
              <a:t>22.07.2023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BE2E-EDC3-4A85-9386-E6B4E73D9D6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476DB-D86E-4A6B-8ED7-149C7DF320D7}" type="datetimeFigureOut">
              <a:rPr lang="de-DE" smtClean="0"/>
              <a:pPr/>
              <a:t>22.07.2023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BE2E-EDC3-4A85-9386-E6B4E73D9D6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476DB-D86E-4A6B-8ED7-149C7DF320D7}" type="datetimeFigureOut">
              <a:rPr lang="de-DE" smtClean="0"/>
              <a:pPr/>
              <a:t>22.07.2023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BE2E-EDC3-4A85-9386-E6B4E73D9D6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8476DB-D86E-4A6B-8ED7-149C7DF320D7}" type="datetimeFigureOut">
              <a:rPr lang="de-DE" smtClean="0"/>
              <a:pPr/>
              <a:t>22.07.2023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0BE2E-EDC3-4A85-9386-E6B4E73D9D6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Relationship Id="rId9" Type="http://schemas.openxmlformats.org/officeDocument/2006/relationships/image" Target="../media/image6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gif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Paulemainz\AppData\Local\Temp\Rar$DIa14580.39849\template_mai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-468560" y="1636886"/>
            <a:ext cx="7000892" cy="1470025"/>
          </a:xfrm>
        </p:spPr>
        <p:txBody>
          <a:bodyPr>
            <a:normAutofit fontScale="90000"/>
          </a:bodyPr>
          <a:lstStyle/>
          <a:p>
            <a:br>
              <a:rPr lang="de-DE" b="1" dirty="0"/>
            </a:br>
            <a:br>
              <a:rPr lang="de-DE" b="1" dirty="0"/>
            </a:br>
            <a:r>
              <a:rPr lang="de-DE" b="1" dirty="0"/>
              <a:t>    </a:t>
            </a:r>
            <a:r>
              <a:rPr lang="de-DE" b="1" dirty="0">
                <a:solidFill>
                  <a:schemeClr val="bg1"/>
                </a:solidFill>
              </a:rPr>
              <a:t>Spanisch als 2. Fremdsprache </a:t>
            </a:r>
            <a:br>
              <a:rPr lang="de-DE" b="1" dirty="0">
                <a:solidFill>
                  <a:schemeClr val="bg1"/>
                </a:solidFill>
              </a:rPr>
            </a:br>
            <a:r>
              <a:rPr lang="de-DE" b="1" dirty="0">
                <a:solidFill>
                  <a:schemeClr val="bg1"/>
                </a:solidFill>
              </a:rPr>
              <a:t>an der MTS</a:t>
            </a:r>
          </a:p>
        </p:txBody>
      </p:sp>
      <p:pic>
        <p:nvPicPr>
          <p:cNvPr id="6" name="Grafik 5" descr="https://www.ferienhelden.de/sites/default/files/spanische-feiertage-ladenoeffnungszeiten-spanien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121753">
            <a:off x="7208084" y="2655528"/>
            <a:ext cx="1544140" cy="1546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10011 red_spai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5536" y="6102294"/>
            <a:ext cx="487363" cy="487363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B6653C88-0382-442F-AF65-97B2E338E58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4005064"/>
            <a:ext cx="3412796" cy="2273305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7C31CBF0-103D-4ECD-9BEB-92CCB5BC41C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287" y="4019669"/>
            <a:ext cx="3412796" cy="2271061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F5669B86-351A-487F-AB04-E1BB5204F92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008" y="223458"/>
            <a:ext cx="3763768" cy="21163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Paulemainz\AppData\Local\Temp\Rar$DIa14580.39849\template_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Zusätzlich an der MTS, wenn ihr ein bisschen älter seid </a:t>
            </a:r>
            <a:r>
              <a:rPr lang="de-DE" dirty="0">
                <a:sym typeface="Wingdings" panose="05000000000000000000" pitchFamily="2" charset="2"/>
              </a:rPr>
              <a:t>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19256" cy="2476871"/>
          </a:xfrm>
        </p:spPr>
        <p:txBody>
          <a:bodyPr>
            <a:normAutofit fontScale="25000" lnSpcReduction="20000"/>
          </a:bodyPr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sz="5600" dirty="0">
              <a:solidFill>
                <a:schemeClr val="bg1"/>
              </a:solidFill>
            </a:endParaRPr>
          </a:p>
          <a:p>
            <a:r>
              <a:rPr lang="de-DE" sz="9600" dirty="0">
                <a:solidFill>
                  <a:schemeClr val="bg1"/>
                </a:solidFill>
              </a:rPr>
              <a:t>DELE-Kurs </a:t>
            </a:r>
            <a:r>
              <a:rPr lang="de-DE" sz="9600" dirty="0">
                <a:solidFill>
                  <a:schemeClr val="bg1"/>
                </a:solidFill>
                <a:sym typeface="Wingdings" pitchFamily="2" charset="2"/>
              </a:rPr>
              <a:t> Vorbereitungskurs zum Erwerb des internationalen Sprachzertifikats in den verschiedenen Niveaustufen (A2/B1) (als AG)</a:t>
            </a:r>
          </a:p>
          <a:p>
            <a:r>
              <a:rPr lang="de-DE" sz="9600" dirty="0">
                <a:solidFill>
                  <a:schemeClr val="bg1"/>
                </a:solidFill>
                <a:sym typeface="Wingdings" pitchFamily="2" charset="2"/>
              </a:rPr>
              <a:t>Der erste Jahrgang hat im Mai 2019 bereits erfolgreich abgeschnitten! Zuletzt absolvierten einige SuS die Prüfung erfolgreich im Mai 2023!</a:t>
            </a:r>
          </a:p>
          <a:p>
            <a:endParaRPr lang="de-DE" dirty="0">
              <a:sym typeface="Wingdings" pitchFamily="2" charset="2"/>
            </a:endParaRPr>
          </a:p>
          <a:p>
            <a:pPr>
              <a:buNone/>
            </a:pPr>
            <a:r>
              <a:rPr lang="de-DE" dirty="0">
                <a:sym typeface="Wingdings" pitchFamily="2" charset="2"/>
              </a:rPr>
              <a:t> </a:t>
            </a:r>
            <a:endParaRPr lang="de-DE" dirty="0"/>
          </a:p>
        </p:txBody>
      </p:sp>
      <p:pic>
        <p:nvPicPr>
          <p:cNvPr id="3074" name="Picture 2" descr="Bildergebnis für dele instituto cervant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486493"/>
            <a:ext cx="3868316" cy="1840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Paulemainz\AppData\Local\Temp\Rar$DIa14580.39849\template_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Ebenfalls dabei! Der jährliche Projekttag </a:t>
            </a:r>
            <a:r>
              <a:rPr lang="de-DE" dirty="0">
                <a:sym typeface="Wingdings" panose="05000000000000000000" pitchFamily="2" charset="2"/>
              </a:rPr>
              <a:t>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709120"/>
          </a:xfrm>
        </p:spPr>
        <p:txBody>
          <a:bodyPr>
            <a:normAutofit fontScale="70000" lnSpcReduction="20000"/>
          </a:bodyPr>
          <a:lstStyle/>
          <a:p>
            <a:endParaRPr lang="de-DE" dirty="0"/>
          </a:p>
          <a:p>
            <a:endParaRPr lang="de-DE" dirty="0"/>
          </a:p>
          <a:p>
            <a:r>
              <a:rPr lang="de-DE" dirty="0">
                <a:solidFill>
                  <a:schemeClr val="bg1"/>
                </a:solidFill>
              </a:rPr>
              <a:t>2019 lernten 56 Schülerinnen und Schüler Tapas kochen und verkauften diese erfolgreich am Tag der offenen Tür</a:t>
            </a:r>
          </a:p>
          <a:p>
            <a:endParaRPr lang="de-DE" dirty="0">
              <a:solidFill>
                <a:schemeClr val="bg1"/>
              </a:solidFill>
            </a:endParaRPr>
          </a:p>
          <a:p>
            <a:r>
              <a:rPr lang="de-DE" dirty="0">
                <a:solidFill>
                  <a:schemeClr val="bg1"/>
                </a:solidFill>
              </a:rPr>
              <a:t>2020 kümmerten sich alle Spanisch Schülerinnen und Schüler um spanischsprachige Musik – und performten gemeinsam mit dem Musik Leistungskurs </a:t>
            </a:r>
            <a:r>
              <a:rPr lang="de-DE" dirty="0">
                <a:solidFill>
                  <a:schemeClr val="bg1"/>
                </a:solidFill>
                <a:sym typeface="Wingdings" panose="05000000000000000000" pitchFamily="2" charset="2"/>
              </a:rPr>
              <a:t></a:t>
            </a:r>
          </a:p>
          <a:p>
            <a:endParaRPr lang="de-DE" dirty="0">
              <a:solidFill>
                <a:schemeClr val="bg1"/>
              </a:solidFill>
              <a:sym typeface="Wingdings" panose="05000000000000000000" pitchFamily="2" charset="2"/>
            </a:endParaRPr>
          </a:p>
          <a:p>
            <a:r>
              <a:rPr lang="de-DE" dirty="0">
                <a:solidFill>
                  <a:schemeClr val="bg1"/>
                </a:solidFill>
                <a:sym typeface="Wingdings" panose="05000000000000000000" pitchFamily="2" charset="2"/>
              </a:rPr>
              <a:t>2023 haben wir den Tag der offenen Tür vorbereitet und den Besucherinnen und Besuchern die spanische Vielfalt an vielen Ständen gezeigt – „Spanien von Schülern – für Schüler“  </a:t>
            </a:r>
          </a:p>
          <a:p>
            <a:pPr marL="0" indent="0">
              <a:buNone/>
            </a:pPr>
            <a:endParaRPr lang="de-DE" dirty="0">
              <a:solidFill>
                <a:schemeClr val="bg1"/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e-DE" dirty="0">
                <a:solidFill>
                  <a:schemeClr val="bg1"/>
                </a:solidFill>
                <a:sym typeface="Wingdings" panose="05000000000000000000" pitchFamily="2" charset="2"/>
              </a:rPr>
              <a:t>Hier ein paar Eindrücke…Wir hoffen, beim nächsten Mal seid IHR dabei!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5535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7" descr="C:\Users\Paulemainz\AppData\Local\Temp\Rar$DIa14580.39849\template_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5122" name="Picture 2" descr="E:\Fotos\2019\Spanien Eidnrücke\IMG_517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11547"/>
            <a:ext cx="2541026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E:\Fotos\2019\Spanien Eidnrücke\IMG_519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88640"/>
            <a:ext cx="2400502" cy="1800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E:\Fotos\2019\Spanien Eidnrücke\IMG_521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87" y="3140968"/>
            <a:ext cx="4204999" cy="3276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E:\Fotos\2019\Spanien Eidnrücke\IMG_520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20688"/>
            <a:ext cx="2592288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E:\Fotos\2019\Weihnachten - das erste Mal im Häuschen\IMG_20191216_12322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528" y="3140967"/>
            <a:ext cx="4299960" cy="3224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1911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7" descr="C:\Users\Paulemainz\AppData\Local\Temp\Rar$DIa14580.39849\template_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C280B969-0360-43D2-B1B8-FB6E6B6854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13" y="521632"/>
            <a:ext cx="3635895" cy="2726922"/>
          </a:xfr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07FB9A01-05BD-44AD-80D8-450C895242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949" y="164637"/>
            <a:ext cx="2448272" cy="3264363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98F0A8EE-83C7-48B8-843B-21D565589E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738026"/>
            <a:ext cx="3635896" cy="2726922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4D82F219-B907-4072-9537-5861ECC2477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712468"/>
            <a:ext cx="3744416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0819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Paulemainz\AppData\Local\Temp\Rar$DIa14580.39849\template_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1979712" y="188640"/>
            <a:ext cx="56886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dirty="0">
                <a:solidFill>
                  <a:schemeClr val="bg1"/>
                </a:solidFill>
              </a:rPr>
              <a:t>Unsere aktuelle Fachschaft – Wir freuen uns auf euch!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3298704" y="356562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Hr. </a:t>
            </a:r>
            <a:r>
              <a:rPr lang="de-DE" dirty="0" err="1">
                <a:solidFill>
                  <a:schemeClr val="bg1"/>
                </a:solidFill>
              </a:rPr>
              <a:t>Tiecke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6300192" y="5001469"/>
            <a:ext cx="1556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Fr. </a:t>
            </a:r>
            <a:r>
              <a:rPr lang="de-DE" dirty="0" err="1">
                <a:solidFill>
                  <a:schemeClr val="bg1"/>
                </a:solidFill>
              </a:rPr>
              <a:t>Dultz</a:t>
            </a:r>
            <a:r>
              <a:rPr lang="de-DE" dirty="0">
                <a:solidFill>
                  <a:schemeClr val="bg1"/>
                </a:solidFill>
              </a:rPr>
              <a:t>-Jung</a:t>
            </a:r>
          </a:p>
        </p:txBody>
      </p:sp>
      <p:pic>
        <p:nvPicPr>
          <p:cNvPr id="2" name="Picture 2" descr="D:\Eigene Dateien\Desktop\WhatsApp Image 2022-01-17 at 21.17.28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58"/>
          <a:stretch/>
        </p:blipFill>
        <p:spPr bwMode="auto">
          <a:xfrm>
            <a:off x="207824" y="4025046"/>
            <a:ext cx="2616039" cy="2087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feld 8"/>
          <p:cNvSpPr txBox="1"/>
          <p:nvPr/>
        </p:nvSpPr>
        <p:spPr>
          <a:xfrm>
            <a:off x="207824" y="6211057"/>
            <a:ext cx="1116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Hr. Tas</a:t>
            </a:r>
          </a:p>
        </p:txBody>
      </p:sp>
      <p:pic>
        <p:nvPicPr>
          <p:cNvPr id="1027" name="Picture 3" descr="D:\Eigene Dateien\Desktop\IMG-20200802-WA0006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16" r="19769"/>
          <a:stretch/>
        </p:blipFill>
        <p:spPr bwMode="auto">
          <a:xfrm>
            <a:off x="3359170" y="1595877"/>
            <a:ext cx="2497667" cy="193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A7136DAA-8ED8-4F72-B79F-57C658E90E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070" y="3975424"/>
            <a:ext cx="1741022" cy="2321362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5CAC53E3-ED78-4B1C-A0CC-4E5F4A86997E}"/>
              </a:ext>
            </a:extLst>
          </p:cNvPr>
          <p:cNvSpPr txBox="1"/>
          <p:nvPr/>
        </p:nvSpPr>
        <p:spPr>
          <a:xfrm>
            <a:off x="3756070" y="6300028"/>
            <a:ext cx="1741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Fr. García-Bosch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E1FFEF6F-6389-47B2-84FE-94E530A9FB8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55" y="1364795"/>
            <a:ext cx="2475375" cy="1856531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C67FE021-F541-4906-A391-28A06B76436F}"/>
              </a:ext>
            </a:extLst>
          </p:cNvPr>
          <p:cNvSpPr txBox="1"/>
          <p:nvPr/>
        </p:nvSpPr>
        <p:spPr>
          <a:xfrm>
            <a:off x="765886" y="3429000"/>
            <a:ext cx="1213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Fr. </a:t>
            </a:r>
            <a:r>
              <a:rPr lang="de-DE" dirty="0" err="1">
                <a:solidFill>
                  <a:schemeClr val="bg1"/>
                </a:solidFill>
              </a:rPr>
              <a:t>Yesilbas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B37F5C60-BA5B-4EB6-BA66-DCAB99F5DBF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756" y="1916833"/>
            <a:ext cx="2244841" cy="299312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Paulemainz\AppData\Local\Temp\Rar$DIa14580.39849\template_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fbcdn-sphotos-g-a.akamaihd.net/hphotos-ak-xlf1/v/t1.0-9/1936034_1152157813987_4561992_n.jpg?oh=955e83f62d1a7efecee65cd02ce0b4cf&amp;oe=580AD54E&amp;__gda__=1473292886_950a028db9b2b22943445648744ea03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984" y="571480"/>
            <a:ext cx="3819525" cy="57531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19314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Paulemainz\AppData\Local\Temp\Rar$DIa14580.39849\template_mai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87624" y="1988840"/>
            <a:ext cx="6768752" cy="3664322"/>
          </a:xfrm>
        </p:spPr>
        <p:txBody>
          <a:bodyPr>
            <a:normAutofit fontScale="90000"/>
          </a:bodyPr>
          <a:lstStyle/>
          <a:p>
            <a:br>
              <a:rPr lang="de-DE" b="1" dirty="0"/>
            </a:br>
            <a:br>
              <a:rPr lang="de-DE" b="1" dirty="0"/>
            </a:br>
            <a:r>
              <a:rPr lang="de-DE" b="1" dirty="0"/>
              <a:t>    </a:t>
            </a:r>
            <a:r>
              <a:rPr lang="de-DE" b="1" dirty="0">
                <a:solidFill>
                  <a:srgbClr val="FFFF00"/>
                </a:solidFill>
              </a:rPr>
              <a:t>Hola a los </a:t>
            </a:r>
            <a:r>
              <a:rPr lang="de-DE" b="1" dirty="0" err="1">
                <a:solidFill>
                  <a:srgbClr val="FFFF00"/>
                </a:solidFill>
              </a:rPr>
              <a:t>alumnos</a:t>
            </a:r>
            <a:r>
              <a:rPr lang="de-DE" b="1" dirty="0">
                <a:solidFill>
                  <a:srgbClr val="FFFF00"/>
                </a:solidFill>
              </a:rPr>
              <a:t> de la </a:t>
            </a:r>
            <a:r>
              <a:rPr lang="de-DE" b="1" dirty="0" err="1">
                <a:solidFill>
                  <a:srgbClr val="FFFF00"/>
                </a:solidFill>
              </a:rPr>
              <a:t>clase</a:t>
            </a:r>
            <a:r>
              <a:rPr lang="de-DE" b="1" dirty="0">
                <a:solidFill>
                  <a:srgbClr val="FFFF00"/>
                </a:solidFill>
              </a:rPr>
              <a:t> </a:t>
            </a:r>
            <a:r>
              <a:rPr lang="de-DE" b="1" dirty="0" err="1">
                <a:solidFill>
                  <a:srgbClr val="FFFF00"/>
                </a:solidFill>
              </a:rPr>
              <a:t>cinco</a:t>
            </a:r>
            <a:r>
              <a:rPr lang="de-DE" b="1" dirty="0">
                <a:solidFill>
                  <a:srgbClr val="FFFF00"/>
                </a:solidFill>
              </a:rPr>
              <a:t> </a:t>
            </a:r>
            <a:r>
              <a:rPr lang="de-DE" b="1" dirty="0">
                <a:solidFill>
                  <a:srgbClr val="FFFF00"/>
                </a:solidFill>
                <a:sym typeface="Wingdings" panose="05000000000000000000" pitchFamily="2" charset="2"/>
              </a:rPr>
              <a:t> </a:t>
            </a:r>
            <a:br>
              <a:rPr lang="de-DE" b="1" dirty="0">
                <a:solidFill>
                  <a:schemeClr val="bg1"/>
                </a:solidFill>
                <a:sym typeface="Wingdings" panose="05000000000000000000" pitchFamily="2" charset="2"/>
              </a:rPr>
            </a:br>
            <a:r>
              <a:rPr lang="de-DE" b="1" dirty="0">
                <a:solidFill>
                  <a:srgbClr val="FF0000"/>
                </a:solidFill>
                <a:sym typeface="Wingdings" panose="05000000000000000000" pitchFamily="2" charset="2"/>
              </a:rPr>
              <a:t>(Hallo liebe 5er )</a:t>
            </a:r>
            <a:br>
              <a:rPr lang="de-DE" b="1" dirty="0">
                <a:solidFill>
                  <a:schemeClr val="bg1"/>
                </a:solidFill>
                <a:sym typeface="Wingdings" panose="05000000000000000000" pitchFamily="2" charset="2"/>
              </a:rPr>
            </a:br>
            <a:r>
              <a:rPr lang="de-DE" b="1" dirty="0">
                <a:solidFill>
                  <a:schemeClr val="bg1"/>
                </a:solidFill>
                <a:sym typeface="Wingdings" panose="05000000000000000000" pitchFamily="2" charset="2"/>
              </a:rPr>
              <a:t>Hier erfahrt ihr, warum es sich für EUCH lohnt, Spanisch ab der 6. Klasse an der MTS zu lernen!</a:t>
            </a:r>
            <a:endParaRPr lang="de-DE" b="1" dirty="0">
              <a:solidFill>
                <a:schemeClr val="bg1"/>
              </a:solidFill>
            </a:endParaRPr>
          </a:p>
        </p:txBody>
      </p:sp>
      <p:pic>
        <p:nvPicPr>
          <p:cNvPr id="6" name="Grafik 5" descr="https://www.ferienhelden.de/sites/default/files/spanische-feiertage-ladenoeffnungszeiten-spanien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121753">
            <a:off x="7083449" y="467318"/>
            <a:ext cx="1544140" cy="1546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10011 red_spai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5536" y="61022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519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Paulemainz\AppData\Local\Temp\Rar$DIa14580.39849\template_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de-DE" sz="3600" b="1" dirty="0"/>
              <a:t>Gründe Spanisch zu lernen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5069160"/>
          </a:xfrm>
        </p:spPr>
        <p:txBody>
          <a:bodyPr>
            <a:normAutofit fontScale="62500" lnSpcReduction="20000"/>
          </a:bodyPr>
          <a:lstStyle/>
          <a:p>
            <a:pPr indent="-341313">
              <a:spcBef>
                <a:spcPts val="638"/>
              </a:spcBef>
              <a:spcAft>
                <a:spcPts val="1425"/>
              </a:spcAft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de-DE" dirty="0">
                <a:solidFill>
                  <a:schemeClr val="bg1"/>
                </a:solidFill>
                <a:latin typeface="Calibri" charset="0"/>
              </a:rPr>
              <a:t>                </a:t>
            </a:r>
          </a:p>
          <a:p>
            <a:pPr indent="-341313">
              <a:spcBef>
                <a:spcPts val="638"/>
              </a:spcBef>
              <a:spcAft>
                <a:spcPts val="1425"/>
              </a:spcAft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de-DE" dirty="0">
                <a:solidFill>
                  <a:schemeClr val="bg1"/>
                </a:solidFill>
                <a:latin typeface="Calibri" charset="0"/>
              </a:rPr>
              <a:t>          </a:t>
            </a:r>
          </a:p>
          <a:p>
            <a:pPr marL="458787" indent="-457200">
              <a:spcBef>
                <a:spcPts val="638"/>
              </a:spcBef>
              <a:spcAft>
                <a:spcPts val="1425"/>
              </a:spcAft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de-DE" dirty="0">
                <a:solidFill>
                  <a:schemeClr val="bg1"/>
                </a:solidFill>
                <a:latin typeface="Calibri" charset="0"/>
              </a:rPr>
              <a:t>Spanisch ist eine logische Sprache, die ihr gut erlernen könnt </a:t>
            </a:r>
          </a:p>
          <a:p>
            <a:pPr marL="1587" indent="0" algn="ctr">
              <a:spcBef>
                <a:spcPts val="638"/>
              </a:spcBef>
              <a:spcAft>
                <a:spcPts val="1425"/>
              </a:spcAft>
              <a:buSzPct val="45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de-DE" sz="4500" dirty="0">
                <a:solidFill>
                  <a:schemeClr val="bg1"/>
                </a:solidFill>
                <a:latin typeface="Calibri" charset="0"/>
                <a:sym typeface="Wingdings" panose="05000000000000000000" pitchFamily="2" charset="2"/>
              </a:rPr>
              <a:t>	 ¡Schneller Lernerfolg!</a:t>
            </a:r>
            <a:endParaRPr lang="de-DE" sz="4500" dirty="0">
              <a:solidFill>
                <a:schemeClr val="bg1"/>
              </a:solidFill>
              <a:latin typeface="Calibri" charset="0"/>
            </a:endParaRPr>
          </a:p>
          <a:p>
            <a:pPr indent="-341313" algn="just">
              <a:spcBef>
                <a:spcPts val="638"/>
              </a:spcBef>
              <a:spcAft>
                <a:spcPts val="1425"/>
              </a:spcAft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de-DE" dirty="0">
                <a:solidFill>
                  <a:schemeClr val="bg1"/>
                </a:solidFill>
                <a:latin typeface="Calibri" charset="0"/>
              </a:rPr>
              <a:t>Spanisch ist die am zweithäufigsten gesprochene Sprache der Welt – nach Mandarin-Chinesisch und VOR Englisch! Fast 500 Mio. Menschen sprechen Spanisch, weitere 570 Mio. haben Spanisch als Fremdsprache gelernt!</a:t>
            </a:r>
          </a:p>
          <a:p>
            <a:pPr indent="-341313" algn="just">
              <a:spcBef>
                <a:spcPts val="638"/>
              </a:spcBef>
              <a:spcAft>
                <a:spcPts val="1425"/>
              </a:spcAft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de-DE" dirty="0">
                <a:solidFill>
                  <a:schemeClr val="bg1"/>
                </a:solidFill>
                <a:latin typeface="Calibri" charset="0"/>
              </a:rPr>
              <a:t>Starke Einheitlichkeit der Sprache trotz verschiedener Regionen – macht es auf Reisen leichter! So könnt ihr euren Eltern die Speisekarte übersetzen oder ihnen erklären, was auf den Schildern steht </a:t>
            </a:r>
            <a:r>
              <a:rPr lang="de-DE" dirty="0">
                <a:solidFill>
                  <a:schemeClr val="bg1"/>
                </a:solidFill>
                <a:latin typeface="Calibri" charset="0"/>
                <a:sym typeface="Wingdings" panose="05000000000000000000" pitchFamily="2" charset="2"/>
              </a:rPr>
              <a:t> </a:t>
            </a:r>
            <a:endParaRPr lang="de-DE" dirty="0">
              <a:solidFill>
                <a:schemeClr val="bg1"/>
              </a:solidFill>
              <a:latin typeface="Calibri" charset="0"/>
            </a:endParaRPr>
          </a:p>
          <a:p>
            <a:pPr indent="-341313" algn="just">
              <a:spcBef>
                <a:spcPts val="638"/>
              </a:spcBef>
              <a:spcAft>
                <a:spcPts val="1425"/>
              </a:spcAft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de-DE" dirty="0">
                <a:solidFill>
                  <a:schemeClr val="bg1"/>
                </a:solidFill>
                <a:latin typeface="Calibri" charset="0"/>
              </a:rPr>
              <a:t>Gut für den Beruf! Immer mehr Unternehmen legen Wert auf Fremdsprachenkenntnisse und nach Englisch kommt Spanisch!</a:t>
            </a:r>
          </a:p>
          <a:p>
            <a:endParaRPr lang="de-DE" dirty="0"/>
          </a:p>
        </p:txBody>
      </p:sp>
      <p:pic>
        <p:nvPicPr>
          <p:cNvPr id="6146" name="Picture 2" descr="7 gute Gründe, warum du Spanisch lernen solltes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76673"/>
            <a:ext cx="1800200" cy="1515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Paulemainz\AppData\Local\Temp\Rar$DIa14580.39849\template_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de-DE" sz="3600" b="1" dirty="0"/>
              <a:t>Gründe Spanisch zu lernen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9512" y="1484784"/>
            <a:ext cx="5400600" cy="5040560"/>
          </a:xfrm>
        </p:spPr>
        <p:txBody>
          <a:bodyPr>
            <a:normAutofit fontScale="92500" lnSpcReduction="10000"/>
          </a:bodyPr>
          <a:lstStyle/>
          <a:p>
            <a:pPr indent="-341313">
              <a:spcBef>
                <a:spcPts val="638"/>
              </a:spcBef>
              <a:spcAft>
                <a:spcPts val="1425"/>
              </a:spcAft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de-DE" sz="1800" dirty="0">
                <a:solidFill>
                  <a:schemeClr val="bg1"/>
                </a:solidFill>
                <a:latin typeface="Calibri" charset="0"/>
              </a:rPr>
              <a:t>                          </a:t>
            </a:r>
          </a:p>
          <a:p>
            <a:pPr marL="458787" indent="-457200">
              <a:spcBef>
                <a:spcPts val="638"/>
              </a:spcBef>
              <a:spcAft>
                <a:spcPts val="1425"/>
              </a:spcAft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de-DE" sz="1800" dirty="0">
              <a:solidFill>
                <a:schemeClr val="bg1"/>
              </a:solidFill>
            </a:endParaRPr>
          </a:p>
          <a:p>
            <a:pPr marL="287337" indent="-285750" algn="just">
              <a:spcBef>
                <a:spcPts val="638"/>
              </a:spcBef>
              <a:spcAft>
                <a:spcPts val="1425"/>
              </a:spcAft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de-DE" sz="1800" dirty="0">
                <a:solidFill>
                  <a:schemeClr val="bg1"/>
                </a:solidFill>
              </a:rPr>
              <a:t>Ab dem nächsten Schuljahr findet ein regelmäßiger Austausch nach </a:t>
            </a:r>
            <a:r>
              <a:rPr lang="de-DE" sz="1800" dirty="0" err="1">
                <a:solidFill>
                  <a:schemeClr val="bg1"/>
                </a:solidFill>
              </a:rPr>
              <a:t>Onda</a:t>
            </a:r>
            <a:r>
              <a:rPr lang="de-DE" sz="1800" dirty="0">
                <a:solidFill>
                  <a:schemeClr val="bg1"/>
                </a:solidFill>
              </a:rPr>
              <a:t> (in der Nähe von Valencia) statt – so könnt ihr das Gelernte anwenden und interkulturelle Erfahrungen sammeln. </a:t>
            </a:r>
          </a:p>
          <a:p>
            <a:pPr marL="287337" indent="-285750" algn="just">
              <a:spcBef>
                <a:spcPts val="638"/>
              </a:spcBef>
              <a:spcAft>
                <a:spcPts val="1425"/>
              </a:spcAft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de-DE" sz="1800" dirty="0">
                <a:solidFill>
                  <a:schemeClr val="bg1"/>
                </a:solidFill>
              </a:rPr>
              <a:t>In der Oberstufe kann eine weitere Fahrt mit dem LK stattfinden.</a:t>
            </a:r>
          </a:p>
          <a:p>
            <a:pPr marL="287337" indent="-285750" algn="just">
              <a:spcBef>
                <a:spcPts val="638"/>
              </a:spcBef>
              <a:spcAft>
                <a:spcPts val="1425"/>
              </a:spcAft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de-DE" sz="1800" dirty="0">
                <a:solidFill>
                  <a:schemeClr val="bg1"/>
                </a:solidFill>
              </a:rPr>
              <a:t>Ihr erkundet die spanische Kultur auch im Rhein-Main-Gebiet – z.B. Flamenco-Kurse in Frankfurt oder auch die Tapas-Kultur in verschiedenen Restaurants oder spanische Kinofilme!</a:t>
            </a:r>
          </a:p>
          <a:p>
            <a:pPr marL="287337" indent="-285750" algn="just">
              <a:spcBef>
                <a:spcPts val="638"/>
              </a:spcBef>
              <a:spcAft>
                <a:spcPts val="1425"/>
              </a:spcAft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de-DE" sz="1800" dirty="0">
                <a:solidFill>
                  <a:schemeClr val="bg1"/>
                </a:solidFill>
              </a:rPr>
              <a:t>Viele von euch hören spanische Musik – wie Shakira oder </a:t>
            </a:r>
            <a:r>
              <a:rPr lang="de-DE" sz="1800" dirty="0" err="1">
                <a:solidFill>
                  <a:schemeClr val="bg1"/>
                </a:solidFill>
              </a:rPr>
              <a:t>Bizarrap</a:t>
            </a:r>
            <a:r>
              <a:rPr lang="de-DE" sz="1800" dirty="0">
                <a:solidFill>
                  <a:schemeClr val="bg1"/>
                </a:solidFill>
              </a:rPr>
              <a:t>! Mit euren Sprachkenntnissen könnt ihr die Texte verstehen und besser mitsingen!  </a:t>
            </a:r>
          </a:p>
          <a:p>
            <a:pPr marL="287337" indent="-285750">
              <a:spcBef>
                <a:spcPts val="638"/>
              </a:spcBef>
              <a:spcAft>
                <a:spcPts val="1425"/>
              </a:spcAft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de-DE" sz="1800" dirty="0">
              <a:solidFill>
                <a:schemeClr val="bg1"/>
              </a:solidFill>
            </a:endParaRPr>
          </a:p>
          <a:p>
            <a:pPr marL="458787" indent="-457200">
              <a:spcBef>
                <a:spcPts val="638"/>
              </a:spcBef>
              <a:spcAft>
                <a:spcPts val="1425"/>
              </a:spcAft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de-DE" sz="18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8167698-2A2D-408B-AFD5-D344E149BA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756" y="2899324"/>
            <a:ext cx="2903043" cy="2051484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1AA01B37-D8BA-4BD7-A44B-83628A3D86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755" y="5087922"/>
            <a:ext cx="2903043" cy="1540539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A1C5624F-91C4-4FC7-A2D0-CDBE1C40E8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705" y="548681"/>
            <a:ext cx="2891769" cy="2213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307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b="1" dirty="0"/>
              <a:t>Verbreitung des Spanischen – 21 Länder!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CE43A09-6E22-4AB2-8752-F14E4583B1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124744"/>
            <a:ext cx="6912768" cy="555838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Paulemainz\AppData\Local\Temp\Rar$DIa14580.39849\template_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b="1" dirty="0"/>
              <a:t>Lehrbuch und Unterricht</a:t>
            </a:r>
          </a:p>
        </p:txBody>
      </p:sp>
      <p:sp>
        <p:nvSpPr>
          <p:cNvPr id="8" name="Inhaltsplatzhalter 7"/>
          <p:cNvSpPr>
            <a:spLocks noGrp="1"/>
          </p:cNvSpPr>
          <p:nvPr>
            <p:ph sz="quarter" idx="4"/>
          </p:nvPr>
        </p:nvSpPr>
        <p:spPr>
          <a:xfrm>
            <a:off x="4211960" y="1714488"/>
            <a:ext cx="4473253" cy="4634046"/>
          </a:xfrm>
        </p:spPr>
        <p:txBody>
          <a:bodyPr>
            <a:normAutofit fontScale="92500" lnSpcReduction="10000"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Genau wie unser Fach als 2. </a:t>
            </a:r>
            <a:r>
              <a:rPr lang="de-DE" sz="2800" dirty="0" err="1">
                <a:solidFill>
                  <a:schemeClr val="bg1"/>
                </a:solidFill>
              </a:rPr>
              <a:t>Fredsprache</a:t>
            </a:r>
            <a:r>
              <a:rPr lang="de-DE" sz="2800" dirty="0">
                <a:solidFill>
                  <a:schemeClr val="bg1"/>
                </a:solidFill>
              </a:rPr>
              <a:t> ist das Buch BRANDNEU und erscheint pünktlich zu unserem Start im Mai 2024</a:t>
            </a:r>
          </a:p>
          <a:p>
            <a:r>
              <a:rPr lang="de-DE" sz="2800" dirty="0">
                <a:solidFill>
                  <a:schemeClr val="bg1"/>
                </a:solidFill>
              </a:rPr>
              <a:t>Digitales Begleitmaterial mit beschreibbaren PDF!</a:t>
            </a:r>
          </a:p>
          <a:p>
            <a:r>
              <a:rPr lang="de-DE" sz="2800" dirty="0">
                <a:solidFill>
                  <a:schemeClr val="bg1"/>
                </a:solidFill>
              </a:rPr>
              <a:t>Nutzung authentischer Sprechanlässe und realistische Lebenswirklichkeit</a:t>
            </a:r>
          </a:p>
          <a:p>
            <a:r>
              <a:rPr lang="de-DE" sz="2800" dirty="0">
                <a:solidFill>
                  <a:schemeClr val="bg1"/>
                </a:solidFill>
              </a:rPr>
              <a:t>Kompetenzorientiert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C39F195-68AA-49AB-A1C6-0AE21FAA64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48" y="2492895"/>
            <a:ext cx="2880116" cy="385563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Paulemainz\AppData\Local\Temp\Rar$DIa14580.39849\template_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b="1" dirty="0"/>
              <a:t>Kompetenzen, die wir schulen </a:t>
            </a:r>
          </a:p>
        </p:txBody>
      </p:sp>
      <p:graphicFrame>
        <p:nvGraphicFramePr>
          <p:cNvPr id="3" name="Inhaltsplatzhalter 2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294930742"/>
              </p:ext>
            </p:extLst>
          </p:nvPr>
        </p:nvGraphicFramePr>
        <p:xfrm>
          <a:off x="1007604" y="1484784"/>
          <a:ext cx="7128792" cy="482453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6164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123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12268">
                <a:tc>
                  <a:txBody>
                    <a:bodyPr/>
                    <a:lstStyle/>
                    <a:p>
                      <a:pPr algn="ctr"/>
                      <a:r>
                        <a:rPr lang="de-DE" sz="2400" dirty="0"/>
                        <a:t>Sprechen</a:t>
                      </a:r>
                      <a:endParaRPr lang="de-DE" sz="1600" dirty="0"/>
                    </a:p>
                    <a:p>
                      <a:pPr algn="ctr"/>
                      <a:endParaRPr lang="de-DE" sz="2400" dirty="0"/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de-DE" dirty="0"/>
                        <a:t>Authentische</a:t>
                      </a:r>
                      <a:r>
                        <a:rPr lang="de-DE" baseline="0" dirty="0"/>
                        <a:t> Monologe und Dialoge in alltäglichen Situationen aus der Lebenswelt der </a:t>
                      </a:r>
                      <a:r>
                        <a:rPr lang="de-DE" baseline="0" dirty="0" err="1"/>
                        <a:t>SuS</a:t>
                      </a:r>
                      <a:r>
                        <a:rPr lang="de-DE" baseline="0" dirty="0"/>
                        <a:t>.</a:t>
                      </a:r>
                      <a:endParaRPr lang="de-DE" dirty="0"/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/>
                        <a:t>Hören/ Verstehen</a:t>
                      </a:r>
                    </a:p>
                    <a:p>
                      <a:endParaRPr lang="de-DE" sz="2400" dirty="0"/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de-DE" dirty="0"/>
                        <a:t>Die </a:t>
                      </a:r>
                      <a:r>
                        <a:rPr lang="de-DE" dirty="0" err="1"/>
                        <a:t>SuS</a:t>
                      </a:r>
                      <a:r>
                        <a:rPr lang="de-DE" dirty="0"/>
                        <a:t> können</a:t>
                      </a:r>
                      <a:r>
                        <a:rPr lang="de-DE" baseline="0" dirty="0"/>
                        <a:t> verschiedene Dialoge verstehen – auch die verschiedenen Variationen des Spanischen Lateinamerikas.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2268">
                <a:tc>
                  <a:txBody>
                    <a:bodyPr/>
                    <a:lstStyle/>
                    <a:p>
                      <a:pPr algn="ctr"/>
                      <a:r>
                        <a:rPr lang="de-DE" sz="2400" dirty="0"/>
                        <a:t>Schreiben</a:t>
                      </a:r>
                    </a:p>
                    <a:p>
                      <a:pPr algn="ctr"/>
                      <a:endParaRPr lang="de-DE" sz="2400" dirty="0"/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de-DE" dirty="0"/>
                        <a:t>Die </a:t>
                      </a:r>
                      <a:r>
                        <a:rPr lang="de-DE" dirty="0" err="1"/>
                        <a:t>SuS</a:t>
                      </a:r>
                      <a:r>
                        <a:rPr lang="de-DE" dirty="0"/>
                        <a:t> können verschiedene</a:t>
                      </a:r>
                      <a:r>
                        <a:rPr lang="de-DE" baseline="0" dirty="0"/>
                        <a:t> Textformen verfassen: Mails, Briefe, Lebensläufe etc.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/>
                        <a:t>Lesen</a:t>
                      </a:r>
                    </a:p>
                    <a:p>
                      <a:pPr algn="ctr"/>
                      <a:endParaRPr lang="de-DE" sz="2400" dirty="0"/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de-DE" dirty="0"/>
                        <a:t>Die </a:t>
                      </a:r>
                      <a:r>
                        <a:rPr lang="de-DE" dirty="0" err="1"/>
                        <a:t>SuS</a:t>
                      </a:r>
                      <a:r>
                        <a:rPr lang="de-DE" baseline="0" dirty="0"/>
                        <a:t> können Texte  verschiedener Niveaustufen lesen und verstehen – auch wenn noch nicht alle Wörter bekannt sind. 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6214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Autofit/>
          </a:bodyPr>
          <a:lstStyle/>
          <a:p>
            <a:r>
              <a:rPr lang="de-DE" sz="3200" b="1" dirty="0"/>
              <a:t>Landeskunde und interkulturelle Kompetenz</a:t>
            </a:r>
          </a:p>
        </p:txBody>
      </p:sp>
      <p:pic>
        <p:nvPicPr>
          <p:cNvPr id="24578" name="Picture 2" descr="http://static.imujer.com/sites/default/files/styles/primera/public/p/protocolo-de-saludos-y-besos-alrededor-del-mundo-2.jpg?itok=SJp7dj8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16750" y="1142984"/>
            <a:ext cx="2727250" cy="1643074"/>
          </a:xfrm>
          <a:prstGeom prst="rect">
            <a:avLst/>
          </a:prstGeom>
          <a:noFill/>
        </p:spPr>
      </p:pic>
      <p:pic>
        <p:nvPicPr>
          <p:cNvPr id="24580" name="Picture 4" descr="http://3.bp.blogspot.com/-86aFEKaKkK8/UXbb3MBWlfI/AAAAAAAAAGY/I9ZjIGeO4ec/s1600/man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2928934"/>
            <a:ext cx="1714512" cy="1097288"/>
          </a:xfrm>
          <a:prstGeom prst="rect">
            <a:avLst/>
          </a:prstGeom>
          <a:noFill/>
        </p:spPr>
      </p:pic>
      <p:pic>
        <p:nvPicPr>
          <p:cNvPr id="24582" name="Picture 6" descr="http://www.maclife.de/media/maclife/styles/tec_frontend_large/public/data/editors/2010_16/image-35106--39047.jpg?itok=4IvTcoLP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68" y="1142984"/>
            <a:ext cx="2381266" cy="1785950"/>
          </a:xfrm>
          <a:prstGeom prst="rect">
            <a:avLst/>
          </a:prstGeom>
          <a:noFill/>
        </p:spPr>
      </p:pic>
      <p:pic>
        <p:nvPicPr>
          <p:cNvPr id="24584" name="Picture 8" descr="http://www.tapas-bar-la-sonrisa.de/s/img/emotionheader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6" y="4714884"/>
            <a:ext cx="4500592" cy="1928826"/>
          </a:xfrm>
          <a:prstGeom prst="rect">
            <a:avLst/>
          </a:prstGeom>
          <a:noFill/>
        </p:spPr>
      </p:pic>
      <p:pic>
        <p:nvPicPr>
          <p:cNvPr id="9" name="Picture 2" descr="http://www.hogy-gp.de/fileadmin/_migrated/pics/Weltsprache-Spanisch-k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58" y="1071546"/>
            <a:ext cx="2962268" cy="1449396"/>
          </a:xfrm>
          <a:prstGeom prst="rect">
            <a:avLst/>
          </a:prstGeom>
          <a:noFill/>
        </p:spPr>
      </p:pic>
      <p:pic>
        <p:nvPicPr>
          <p:cNvPr id="24588" name="Picture 12" descr="https://upload.wikimedia.org/wikipedia/commons/thumb/f/fe/Flag_of_Spain_with_Osborne's_bull.svg/2000px-Flag_of_Spain_with_Osborne's_bull.svg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488" y="3071810"/>
            <a:ext cx="1785950" cy="1191263"/>
          </a:xfrm>
          <a:prstGeom prst="rect">
            <a:avLst/>
          </a:prstGeom>
          <a:noFill/>
        </p:spPr>
      </p:pic>
      <p:pic>
        <p:nvPicPr>
          <p:cNvPr id="24590" name="Picture 14" descr="http://www.kidsnet.at/sachunterricht/kolumbus_reisen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2910" y="4494128"/>
            <a:ext cx="3071834" cy="2363872"/>
          </a:xfrm>
          <a:prstGeom prst="rect">
            <a:avLst/>
          </a:prstGeom>
          <a:noFill/>
        </p:spPr>
      </p:pic>
      <p:pic>
        <p:nvPicPr>
          <p:cNvPr id="24592" name="Picture 16" descr="http://www.citylifemadrid.com/wp-content/uploads/flamenco.jpg"/>
          <p:cNvPicPr>
            <a:picLocks noChangeAspect="1" noChangeArrowheads="1"/>
          </p:cNvPicPr>
          <p:nvPr/>
        </p:nvPicPr>
        <p:blipFill>
          <a:blip r:embed="rId9"/>
          <a:srcRect l="12928" r="36222"/>
          <a:stretch>
            <a:fillRect/>
          </a:stretch>
        </p:blipFill>
        <p:spPr bwMode="auto">
          <a:xfrm>
            <a:off x="5000628" y="2786058"/>
            <a:ext cx="1677922" cy="1857388"/>
          </a:xfrm>
          <a:prstGeom prst="rect">
            <a:avLst/>
          </a:prstGeom>
          <a:noFill/>
        </p:spPr>
      </p:pic>
      <p:pic>
        <p:nvPicPr>
          <p:cNvPr id="2050" name="Picture 2" descr="Bildergebnis für könig felip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62221"/>
            <a:ext cx="2016224" cy="1970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Paulemainz\AppData\Local\Temp\Rar$DIa14580.39849\template_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3600" b="1" dirty="0"/>
              <a:t>Anforderungen und Voraussetzungen, die ihr mitbringen solltet </a:t>
            </a:r>
            <a:r>
              <a:rPr lang="de-DE" sz="3600" b="1" dirty="0">
                <a:sym typeface="Wingdings" panose="05000000000000000000" pitchFamily="2" charset="2"/>
              </a:rPr>
              <a:t> </a:t>
            </a:r>
            <a:endParaRPr lang="de-DE" sz="3600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429288"/>
          </a:xfrm>
        </p:spPr>
        <p:txBody>
          <a:bodyPr>
            <a:normAutofit/>
          </a:bodyPr>
          <a:lstStyle/>
          <a:p>
            <a:pPr indent="-341313">
              <a:spcBef>
                <a:spcPts val="638"/>
              </a:spcBef>
              <a:spcAft>
                <a:spcPts val="1425"/>
              </a:spcAft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de-DE" dirty="0">
              <a:solidFill>
                <a:srgbClr val="FF0000"/>
              </a:solidFill>
              <a:latin typeface="Calibri" charset="0"/>
            </a:endParaRPr>
          </a:p>
          <a:p>
            <a:pPr indent="-341313">
              <a:spcBef>
                <a:spcPts val="638"/>
              </a:spcBef>
              <a:spcAft>
                <a:spcPts val="1425"/>
              </a:spcAft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de-DE" dirty="0">
              <a:solidFill>
                <a:srgbClr val="FF0000"/>
              </a:solidFill>
              <a:latin typeface="Calibri" charset="0"/>
            </a:endParaRPr>
          </a:p>
          <a:p>
            <a:pPr indent="-341313">
              <a:spcBef>
                <a:spcPts val="638"/>
              </a:spcBef>
              <a:spcAft>
                <a:spcPts val="1425"/>
              </a:spcAft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de-DE" dirty="0">
                <a:solidFill>
                  <a:schemeClr val="bg1"/>
                </a:solidFill>
                <a:latin typeface="Calibri" charset="0"/>
              </a:rPr>
              <a:t>Freude am Erlernen einer lebenden und modernen Fremdsprache</a:t>
            </a:r>
          </a:p>
          <a:p>
            <a:pPr indent="-341313">
              <a:spcBef>
                <a:spcPts val="638"/>
              </a:spcBef>
              <a:spcAft>
                <a:spcPts val="1425"/>
              </a:spcAft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de-DE" dirty="0">
                <a:solidFill>
                  <a:schemeClr val="bg1"/>
                </a:solidFill>
                <a:latin typeface="Calibri" charset="0"/>
              </a:rPr>
              <a:t>Euer Interesse an Spanien oder anderen spanischsprachigen Ländern, der Sprache, der Kultur, Film, Literatur, an einem Austausch und vielem Weiteren! </a:t>
            </a:r>
          </a:p>
          <a:p>
            <a:pPr indent="-341313">
              <a:spcBef>
                <a:spcPts val="638"/>
              </a:spcBef>
              <a:spcAft>
                <a:spcPts val="1425"/>
              </a:spcAft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de-DE" dirty="0">
              <a:solidFill>
                <a:schemeClr val="bg1"/>
              </a:solidFill>
              <a:latin typeface="Calibri" charset="0"/>
            </a:endParaRPr>
          </a:p>
          <a:p>
            <a:pPr indent="-341313">
              <a:spcBef>
                <a:spcPts val="638"/>
              </a:spcBef>
              <a:spcAft>
                <a:spcPts val="1425"/>
              </a:spcAft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de-DE" dirty="0">
              <a:solidFill>
                <a:schemeClr val="bg1"/>
              </a:solidFill>
              <a:latin typeface="Calibri" charset="0"/>
            </a:endParaRPr>
          </a:p>
          <a:p>
            <a:pPr indent="-341313">
              <a:spcBef>
                <a:spcPts val="638"/>
              </a:spcBef>
              <a:spcAft>
                <a:spcPts val="1425"/>
              </a:spcAft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de-DE" dirty="0">
              <a:solidFill>
                <a:srgbClr val="000000"/>
              </a:solidFill>
              <a:latin typeface="Calibri" charset="0"/>
            </a:endParaRPr>
          </a:p>
          <a:p>
            <a:pPr>
              <a:buNone/>
            </a:pPr>
            <a:endParaRPr lang="de-DE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593</Words>
  <Application>Microsoft Office PowerPoint</Application>
  <PresentationFormat>Bildschirmpräsentation (4:3)</PresentationFormat>
  <Paragraphs>70</Paragraphs>
  <Slides>15</Slides>
  <Notes>0</Notes>
  <HiddenSlides>0</HiddenSlides>
  <MMClips>2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19" baseType="lpstr">
      <vt:lpstr>Arial</vt:lpstr>
      <vt:lpstr>Calibri</vt:lpstr>
      <vt:lpstr>Wingdings</vt:lpstr>
      <vt:lpstr>Larissa-Design</vt:lpstr>
      <vt:lpstr>      Spanisch als 2. Fremdsprache  an der MTS</vt:lpstr>
      <vt:lpstr>      Hola a los alumnos de la clase cinco   (Hallo liebe 5er ) Hier erfahrt ihr, warum es sich für EUCH lohnt, Spanisch ab der 6. Klasse an der MTS zu lernen!</vt:lpstr>
      <vt:lpstr>Gründe Spanisch zu lernen</vt:lpstr>
      <vt:lpstr>Gründe Spanisch zu lernen</vt:lpstr>
      <vt:lpstr>Verbreitung des Spanischen – 21 Länder!</vt:lpstr>
      <vt:lpstr>Lehrbuch und Unterricht</vt:lpstr>
      <vt:lpstr>Kompetenzen, die wir schulen </vt:lpstr>
      <vt:lpstr>Landeskunde und interkulturelle Kompetenz</vt:lpstr>
      <vt:lpstr>Anforderungen und Voraussetzungen, die ihr mitbringen solltet  </vt:lpstr>
      <vt:lpstr>Zusätzlich an der MTS, wenn ihr ein bisschen älter seid </vt:lpstr>
      <vt:lpstr>Ebenfalls dabei! Der jährliche Projekttag </vt:lpstr>
      <vt:lpstr>PowerPoint-Präsentation</vt:lpstr>
      <vt:lpstr>PowerPoint-Präsentation</vt:lpstr>
      <vt:lpstr>PowerPoint-Präsentation</vt:lpstr>
      <vt:lpstr>PowerPoint-Präsentation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Spanisch als Wahlfach  im G8</dc:title>
  <dc:creator>Schulli</dc:creator>
  <cp:lastModifiedBy>Paul</cp:lastModifiedBy>
  <cp:revision>43</cp:revision>
  <dcterms:created xsi:type="dcterms:W3CDTF">2016-06-06T06:42:49Z</dcterms:created>
  <dcterms:modified xsi:type="dcterms:W3CDTF">2023-07-22T07:44:23Z</dcterms:modified>
</cp:coreProperties>
</file>