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256" r:id="rId2"/>
    <p:sldId id="333" r:id="rId3"/>
    <p:sldId id="324" r:id="rId4"/>
    <p:sldId id="291" r:id="rId5"/>
    <p:sldId id="327" r:id="rId6"/>
    <p:sldId id="326" r:id="rId7"/>
    <p:sldId id="328" r:id="rId8"/>
    <p:sldId id="329" r:id="rId9"/>
    <p:sldId id="336" r:id="rId10"/>
    <p:sldId id="332" r:id="rId11"/>
    <p:sldId id="331" r:id="rId12"/>
    <p:sldId id="308" r:id="rId13"/>
    <p:sldId id="309" r:id="rId14"/>
    <p:sldId id="310" r:id="rId15"/>
    <p:sldId id="311" r:id="rId16"/>
    <p:sldId id="349" r:id="rId17"/>
    <p:sldId id="350" r:id="rId18"/>
    <p:sldId id="351" r:id="rId19"/>
    <p:sldId id="305" r:id="rId20"/>
    <p:sldId id="318" r:id="rId21"/>
    <p:sldId id="316" r:id="rId22"/>
    <p:sldId id="317" r:id="rId23"/>
    <p:sldId id="320" r:id="rId24"/>
    <p:sldId id="321" r:id="rId25"/>
    <p:sldId id="322" r:id="rId26"/>
    <p:sldId id="314" r:id="rId27"/>
    <p:sldId id="338" r:id="rId28"/>
    <p:sldId id="339" r:id="rId29"/>
    <p:sldId id="340" r:id="rId30"/>
    <p:sldId id="352" r:id="rId31"/>
    <p:sldId id="341" r:id="rId32"/>
    <p:sldId id="342" r:id="rId33"/>
    <p:sldId id="343" r:id="rId34"/>
    <p:sldId id="344" r:id="rId35"/>
    <p:sldId id="345" r:id="rId36"/>
    <p:sldId id="353" r:id="rId37"/>
    <p:sldId id="358" r:id="rId38"/>
    <p:sldId id="357" r:id="rId39"/>
    <p:sldId id="334" r:id="rId40"/>
    <p:sldId id="359" r:id="rId41"/>
    <p:sldId id="347" r:id="rId42"/>
    <p:sldId id="348" r:id="rId43"/>
    <p:sldId id="335" r:id="rId44"/>
    <p:sldId id="337" r:id="rId4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BAC618"/>
    <a:srgbClr val="FF578F"/>
    <a:srgbClr val="DF1FC8"/>
    <a:srgbClr val="D4E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EF17B-ED8A-4C87-85B9-4913B3FCA1C1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94945-1F0F-4172-B85C-A13E9E2D26F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186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EA7D0-D0C4-4DC8-8C4A-9BDE6B835918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A3091-5C24-45C6-96AF-D416FB0C34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118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/>
          </a:p>
        </p:txBody>
      </p:sp>
      <p:sp>
        <p:nvSpPr>
          <p:cNvPr id="2150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A362FE-E0BE-4C08-81F8-1F1F0ED1E146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439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/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3DDA29-7DBC-4C62-A965-E81A17E9EA7E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222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/>
          </a:p>
        </p:txBody>
      </p:sp>
      <p:sp>
        <p:nvSpPr>
          <p:cNvPr id="2253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9DCCE3-0E8C-4CCD-9CD3-70A350B5CAB2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3211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82B33A4-DE42-44C0-AFA0-A1FA1EFDA774}" type="slidenum">
              <a:t>18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4A66AC"/>
          </a:solidFill>
          <a:ln w="25557">
            <a:solidFill>
              <a:srgbClr val="34497D"/>
            </a:solidFill>
            <a:prstDash val="solid"/>
          </a:ln>
        </p:spPr>
      </p:sp>
      <p:sp>
        <p:nvSpPr>
          <p:cNvPr id="4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282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izenplatzhalt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2772" name="Foliennummernplatzhalt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1D71E36-9FA5-4105-B3F7-0691FD56FA7B}" type="slidenum">
              <a:rPr lang="de-DE" altLang="de-DE" smtClean="0"/>
              <a:pPr/>
              <a:t>27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95718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8A0670C-E7C4-487A-A526-CB9FB04D50A1}" type="slidenum">
              <a:t>30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4A66AC"/>
          </a:solidFill>
          <a:ln w="25557">
            <a:solidFill>
              <a:srgbClr val="34497D"/>
            </a:solidFill>
            <a:prstDash val="solid"/>
          </a:ln>
        </p:spPr>
      </p:sp>
      <p:sp>
        <p:nvSpPr>
          <p:cNvPr id="4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764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2B6137-3AF6-4A21-9BAA-1508C680DF0D}" type="slidenum">
              <a:rPr lang="de-DE" altLang="de-DE" smtClean="0"/>
              <a:pPr>
                <a:defRPr/>
              </a:pPr>
              <a:t>34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4811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95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828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42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7056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724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574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28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585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512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E2A60-6466-46D3-920F-457799CBEF0D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73564-DF76-41E0-B27A-627FD95046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747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type="title" idx="4294967295"/>
          </p:nvPr>
        </p:nvSpPr>
        <p:spPr>
          <a:xfrm>
            <a:off x="609601" y="1600200"/>
            <a:ext cx="10160153" cy="4800600"/>
          </a:xfrm>
        </p:spPr>
        <p:txBody>
          <a:bodyPr anchor="t"/>
          <a:lstStyle>
            <a:lvl1pPr marL="343082" indent="-228600">
              <a:spcBef>
                <a:spcPts val="500"/>
              </a:spcBef>
              <a:buClr>
                <a:srgbClr val="4A66AC"/>
              </a:buClr>
              <a:buSzPct val="100000"/>
              <a:buFont typeface="Arial" pitchFamily="34"/>
              <a:buChar char="•"/>
              <a:defRPr sz="2200" spc="0">
                <a:solidFill>
                  <a:srgbClr val="000000"/>
                </a:solidFill>
                <a:latin typeface="Calibri" pitchFamily="18"/>
              </a:defRPr>
            </a:lvl1pPr>
          </a:lstStyle>
          <a:p>
            <a:pPr lvl="0"/>
            <a:r>
              <a:rPr lang="de-DE"/>
              <a:t>Textmasterformat bearbeiten</a:t>
            </a:r>
            <a:br>
              <a:rPr lang="de-DE"/>
            </a:br>
            <a:r>
              <a:rPr lang="de-DE"/>
              <a:t>Zweite Ebene</a:t>
            </a:r>
            <a:br>
              <a:rPr lang="de-DE"/>
            </a:br>
            <a:r>
              <a:rPr lang="de-DE"/>
              <a:t>Dritte Ebene</a:t>
            </a:r>
            <a:br>
              <a:rPr lang="de-DE"/>
            </a:br>
            <a:r>
              <a:rPr lang="de-DE"/>
              <a:t>Vierte Ebene</a:t>
            </a:r>
            <a:br>
              <a:rPr lang="de-DE"/>
            </a:br>
            <a:r>
              <a:rPr lang="de-DE"/>
              <a:t>Fünfte Ebene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D30DD3-F9FA-4DB4-A734-F8E78B569E89}" type="datetime1">
              <a:rPr lang="de-DE"/>
              <a:pPr lvl="0"/>
              <a:t>07.03.2025</a:t>
            </a:fld>
            <a:endParaRPr lang="de-DE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4C3894-D9A7-4F30-86FA-D91856B6976A}" type="slidenum">
              <a:t>‹Nr.›</a:t>
            </a:fld>
            <a:endParaRPr lang="de-DE"/>
          </a:p>
        </p:txBody>
      </p:sp>
      <p:sp>
        <p:nvSpPr>
          <p:cNvPr id="7" name="Inhaltsplatzhalter 6"/>
          <p:cNvSpPr txBox="1">
            <a:spLocks noGrp="1"/>
          </p:cNvSpPr>
          <p:nvPr>
            <p:ph idx="1"/>
          </p:nvPr>
        </p:nvSpPr>
        <p:spPr>
          <a:xfrm>
            <a:off x="609601" y="1604516"/>
            <a:ext cx="10972324" cy="4525923"/>
          </a:xfrm>
        </p:spPr>
        <p:txBody>
          <a:bodyPr lIns="0" tIns="0" rIns="0" bIns="0"/>
          <a:lstStyle>
            <a:lvl1pPr hangingPunct="0">
              <a:spcBef>
                <a:spcPts val="0"/>
              </a:spcBef>
              <a:spcAft>
                <a:spcPts val="1415"/>
              </a:spcAft>
              <a:defRPr sz="3200">
                <a:latin typeface="Arial" pitchFamily="18"/>
              </a:defRPr>
            </a:lvl1pPr>
          </a:lstStyle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911688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59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77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19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572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16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31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9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38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37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6.png"/><Relationship Id="rId7" Type="http://schemas.openxmlformats.org/officeDocument/2006/relationships/image" Target="../media/image6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mailto:Birgitt.Inderfurth@schule.hessen.d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eg"/><Relationship Id="rId5" Type="http://schemas.openxmlformats.org/officeDocument/2006/relationships/image" Target="../media/image93.png"/><Relationship Id="rId4" Type="http://schemas.openxmlformats.org/officeDocument/2006/relationships/image" Target="../media/image92.jpeg"/><Relationship Id="rId9" Type="http://schemas.openxmlformats.org/officeDocument/2006/relationships/image" Target="../media/image9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3" Type="http://schemas.openxmlformats.org/officeDocument/2006/relationships/image" Target="../media/image99.emf"/><Relationship Id="rId7" Type="http://schemas.openxmlformats.org/officeDocument/2006/relationships/image" Target="../media/image103.emf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2.emf"/><Relationship Id="rId5" Type="http://schemas.openxmlformats.org/officeDocument/2006/relationships/image" Target="../media/image101.emf"/><Relationship Id="rId4" Type="http://schemas.openxmlformats.org/officeDocument/2006/relationships/image" Target="../media/image100.emf"/><Relationship Id="rId9" Type="http://schemas.openxmlformats.org/officeDocument/2006/relationships/image" Target="../media/image105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b="1" cap="none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Entscheidungshilfe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</a:br>
            <a:r>
              <a:rPr lang="de-DE" b="1" cap="none" dirty="0">
                <a:solidFill>
                  <a:schemeClr val="accent1">
                    <a:lumMod val="75000"/>
                  </a:schemeClr>
                </a:solidFill>
                <a:latin typeface="Candara" panose="020E0502030303020204" pitchFamily="34" charset="0"/>
              </a:rPr>
              <a:t>Latein als 2. Fremdsprache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83578" y="7276264"/>
            <a:ext cx="9144000" cy="1655762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049" name="Grafik 7" descr="Unsere Latein Lerntipps | Superpro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084" y="5146675"/>
            <a:ext cx="15509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9578" y="413142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Ovale Legende 7"/>
          <p:cNvSpPr/>
          <p:nvPr/>
        </p:nvSpPr>
        <p:spPr>
          <a:xfrm>
            <a:off x="8791501" y="3996376"/>
            <a:ext cx="2619862" cy="1184499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err="1">
                <a:latin typeface="Ink Free" panose="03080402000500000000" pitchFamily="66" charset="0"/>
              </a:rPr>
              <a:t>La</a:t>
            </a:r>
            <a:r>
              <a:rPr lang="de-DE" sz="12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Latein</a:t>
            </a:r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 ist eine Weltsprache! </a:t>
            </a:r>
          </a:p>
          <a:p>
            <a:pPr algn="ctr"/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Also ran … </a:t>
            </a:r>
            <a:r>
              <a:rPr lang="de-DE" sz="12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venite</a:t>
            </a:r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!</a:t>
            </a:r>
            <a:endParaRPr lang="de-DE" sz="1200" b="1" dirty="0">
              <a:latin typeface="Ink Free" panose="03080402000500000000" pitchFamily="66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4479" y="511512"/>
            <a:ext cx="1116533" cy="78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26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e 11"/>
          <p:cNvGraphicFramePr>
            <a:graphicFrameLocks noGrp="1"/>
          </p:cNvGraphicFramePr>
          <p:nvPr/>
        </p:nvGraphicFramePr>
        <p:xfrm>
          <a:off x="1952625" y="1500189"/>
          <a:ext cx="7477156" cy="46263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04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0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4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4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Spanisch</a:t>
                      </a: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Italienisch</a:t>
                      </a: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Französisch</a:t>
                      </a: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952625" y="1500189"/>
          <a:ext cx="7477156" cy="46263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04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0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4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4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unus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-a, um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uno, una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uno, una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duo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duae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dos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due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deux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tres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tria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tres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tre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trois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quattuor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cuatro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quattro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quatre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quinque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cinco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cinque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cinq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sex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seis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sei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six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septem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siete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sette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sept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octo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ocho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otto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huit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novem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nueve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nove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decem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diez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dieci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dix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2273468" y="1596442"/>
          <a:ext cx="2896479" cy="38846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04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4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Zahlen</a:t>
                      </a: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Latein</a:t>
                      </a:r>
                      <a:endParaRPr kumimoji="0" lang="de-D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hteck 6"/>
          <p:cNvSpPr/>
          <p:nvPr/>
        </p:nvSpPr>
        <p:spPr>
          <a:xfrm>
            <a:off x="2802796" y="224876"/>
            <a:ext cx="71384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800" b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 2. </a:t>
            </a:r>
            <a:r>
              <a:rPr lang="de-DE" sz="3200" b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Mit Latein fällt vieles leichter </a:t>
            </a:r>
          </a:p>
          <a:p>
            <a:pPr>
              <a:defRPr/>
            </a:pPr>
            <a:r>
              <a:rPr lang="de-DE" sz="2400" b="1" dirty="0">
                <a:solidFill>
                  <a:schemeClr val="tx2"/>
                </a:solidFill>
                <a:latin typeface="Candara" panose="020E0502030303020204" pitchFamily="34" charset="0"/>
              </a:rPr>
              <a:t>– </a:t>
            </a:r>
            <a:r>
              <a:rPr lang="de-DE" altLang="de-DE" sz="2400" b="1" dirty="0">
                <a:solidFill>
                  <a:schemeClr val="tx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weitere Fremdsprachen </a:t>
            </a:r>
            <a:br>
              <a:rPr lang="de-DE" altLang="de-DE" sz="2400" dirty="0">
                <a:latin typeface="Candara" panose="020E0502030303020204" pitchFamily="34" charset="0"/>
              </a:rPr>
            </a:br>
            <a:r>
              <a:rPr lang="de-DE" altLang="de-DE" sz="2400" b="1" dirty="0">
                <a:solidFill>
                  <a:srgbClr val="C0000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Latein als Sprungbrett für die romanischen Sprachen</a:t>
            </a:r>
            <a:endParaRPr lang="de-DE" sz="2400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</p:txBody>
      </p:sp>
      <p:pic>
        <p:nvPicPr>
          <p:cNvPr id="10" name="Grafik 9"/>
          <p:cNvPicPr/>
          <p:nvPr/>
        </p:nvPicPr>
        <p:blipFill rotWithShape="1">
          <a:blip r:embed="rId3"/>
          <a:srcRect l="19110" t="35026" r="75568" b="49681"/>
          <a:stretch/>
        </p:blipFill>
        <p:spPr bwMode="auto">
          <a:xfrm>
            <a:off x="457200" y="1855960"/>
            <a:ext cx="903653" cy="1256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880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e 11"/>
          <p:cNvGraphicFramePr>
            <a:graphicFrameLocks noGrp="1"/>
          </p:cNvGraphicFramePr>
          <p:nvPr/>
        </p:nvGraphicFramePr>
        <p:xfrm>
          <a:off x="1952625" y="1500189"/>
          <a:ext cx="7477156" cy="46263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04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0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4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8469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tx1"/>
                          </a:solidFill>
                          <a:latin typeface="+mn-lt"/>
                        </a:rPr>
                        <a:t>Lateinisch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Calibri" pitchFamily="34" charset="0"/>
                        </a:rPr>
                        <a:t>Spanisch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Calibri" pitchFamily="34" charset="0"/>
                        </a:rPr>
                        <a:t>Italienisch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Calibri" pitchFamily="34" charset="0"/>
                        </a:rPr>
                        <a:t>Französisch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unus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-a, um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uno, una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uno, una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une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duo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duae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dos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due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deux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tres</a:t>
                      </a: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tria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tres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tre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trois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quattuor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cuatro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quattro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quatre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quinque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cinco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cinque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cinq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sex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seis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sei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six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septem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siete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sette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sept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octo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ocho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otto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huit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novem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nueve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nove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decem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diez</a:t>
                      </a:r>
                      <a:endParaRPr kumimoji="0" lang="de-DE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dieci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dix</a:t>
                      </a:r>
                      <a:endParaRPr kumimoji="0" lang="de-DE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Rechteck 3"/>
          <p:cNvSpPr/>
          <p:nvPr/>
        </p:nvSpPr>
        <p:spPr>
          <a:xfrm>
            <a:off x="2862211" y="114256"/>
            <a:ext cx="71384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3200" b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 2. Mit Latein fällt vieles leichter </a:t>
            </a:r>
          </a:p>
          <a:p>
            <a:pPr>
              <a:defRPr/>
            </a:pPr>
            <a:r>
              <a:rPr lang="de-DE" sz="2400" b="1" dirty="0">
                <a:solidFill>
                  <a:schemeClr val="tx2"/>
                </a:solidFill>
                <a:latin typeface="Candara" panose="020E0502030303020204" pitchFamily="34" charset="0"/>
              </a:rPr>
              <a:t>– </a:t>
            </a:r>
            <a:r>
              <a:rPr lang="de-DE" altLang="de-DE" sz="2400" b="1" dirty="0">
                <a:solidFill>
                  <a:schemeClr val="tx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weitere Fremdsprachen </a:t>
            </a:r>
            <a:br>
              <a:rPr lang="de-DE" altLang="de-DE" sz="2400" dirty="0">
                <a:latin typeface="Candara" panose="020E0502030303020204" pitchFamily="34" charset="0"/>
              </a:rPr>
            </a:br>
            <a:r>
              <a:rPr lang="de-DE" altLang="de-DE" sz="2400" b="1" dirty="0">
                <a:solidFill>
                  <a:srgbClr val="C0000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Latein als Sprungbrett für die romanischen Sprachen</a:t>
            </a:r>
            <a:endParaRPr lang="de-DE" sz="2400" dirty="0">
              <a:solidFill>
                <a:srgbClr val="C29709"/>
              </a:solidFill>
              <a:latin typeface="Tempus Sans ITC" panose="04020404030D07020202" pitchFamily="82" charset="0"/>
            </a:endParaRPr>
          </a:p>
        </p:txBody>
      </p:sp>
      <p:pic>
        <p:nvPicPr>
          <p:cNvPr id="7" name="Grafik 6"/>
          <p:cNvPicPr/>
          <p:nvPr/>
        </p:nvPicPr>
        <p:blipFill rotWithShape="1">
          <a:blip r:embed="rId3"/>
          <a:srcRect l="19110" t="35026" r="75568" b="49681"/>
          <a:stretch/>
        </p:blipFill>
        <p:spPr bwMode="auto">
          <a:xfrm>
            <a:off x="457200" y="1855960"/>
            <a:ext cx="903653" cy="1256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839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80391" y="618517"/>
            <a:ext cx="10922977" cy="1596177"/>
          </a:xfrm>
        </p:spPr>
        <p:txBody>
          <a:bodyPr>
            <a:normAutofit/>
          </a:bodyPr>
          <a:lstStyle/>
          <a:p>
            <a:pPr algn="l"/>
            <a:r>
              <a:rPr lang="de-DE" sz="3200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2. Mit Latein fällt vieles leichter </a:t>
            </a:r>
            <a:br>
              <a:rPr lang="de-DE" b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</a:br>
            <a:br>
              <a:rPr lang="de-DE" b="1" cap="none" dirty="0">
                <a:solidFill>
                  <a:srgbClr val="002060"/>
                </a:solidFill>
                <a:latin typeface="Candara" panose="020E0502030303020204" pitchFamily="34" charset="0"/>
              </a:rPr>
            </a:br>
            <a:r>
              <a:rPr lang="de-DE" sz="2800" b="1" cap="none" dirty="0">
                <a:solidFill>
                  <a:srgbClr val="002060"/>
                </a:solidFill>
                <a:latin typeface="Candara" panose="020E0502030303020204" pitchFamily="34" charset="0"/>
              </a:rPr>
              <a:t>–  die eigene Muttersprache DEUTSCH </a:t>
            </a:r>
            <a:endParaRPr lang="de-DE" sz="3200" b="1" cap="none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828174" y="2296754"/>
            <a:ext cx="10363826" cy="342410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lvl="0"/>
            <a:r>
              <a:rPr lang="de-DE" sz="2800" b="1" cap="none" dirty="0">
                <a:solidFill>
                  <a:srgbClr val="C00000"/>
                </a:solidFill>
              </a:rPr>
              <a:t>Grammatik</a:t>
            </a:r>
          </a:p>
          <a:p>
            <a:pPr lvl="0"/>
            <a:r>
              <a:rPr lang="de-DE" sz="2800" b="1" cap="none" dirty="0">
                <a:solidFill>
                  <a:srgbClr val="C00000"/>
                </a:solidFill>
              </a:rPr>
              <a:t>Fachbegriffe</a:t>
            </a:r>
          </a:p>
          <a:p>
            <a:pPr lvl="0"/>
            <a:r>
              <a:rPr lang="de-DE" sz="2800" b="1" cap="none" dirty="0">
                <a:solidFill>
                  <a:srgbClr val="C00000"/>
                </a:solidFill>
              </a:rPr>
              <a:t>Ausdrucksfähigkeit</a:t>
            </a:r>
          </a:p>
          <a:p>
            <a:pPr lvl="0"/>
            <a:r>
              <a:rPr lang="de-DE" sz="2800" b="1" cap="none" dirty="0">
                <a:solidFill>
                  <a:srgbClr val="C00000"/>
                </a:solidFill>
              </a:rPr>
              <a:t>Stil</a:t>
            </a:r>
          </a:p>
          <a:p>
            <a:endParaRPr lang="de-DE" dirty="0"/>
          </a:p>
        </p:txBody>
      </p:sp>
      <p:pic>
        <p:nvPicPr>
          <p:cNvPr id="5" name="Grafik 4"/>
          <p:cNvPicPr/>
          <p:nvPr/>
        </p:nvPicPr>
        <p:blipFill rotWithShape="1">
          <a:blip r:embed="rId2"/>
          <a:srcRect l="19110" t="35026" r="75568" b="49681"/>
          <a:stretch/>
        </p:blipFill>
        <p:spPr bwMode="auto">
          <a:xfrm>
            <a:off x="290146" y="1586436"/>
            <a:ext cx="903653" cy="1256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 descr="Wortwolke 'Deutsch'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693" y="3093743"/>
            <a:ext cx="3969360" cy="26271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6307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900" y="618517"/>
            <a:ext cx="11950700" cy="1596177"/>
          </a:xfrm>
        </p:spPr>
        <p:txBody>
          <a:bodyPr>
            <a:normAutofit/>
          </a:bodyPr>
          <a:lstStyle/>
          <a:p>
            <a:r>
              <a:rPr lang="de-DE" sz="3200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2. Mit Latein fällt vieles leichter </a:t>
            </a:r>
            <a:r>
              <a:rPr lang="de-DE" sz="3200" b="1" cap="none" dirty="0">
                <a:solidFill>
                  <a:srgbClr val="002060"/>
                </a:solidFill>
                <a:latin typeface="Candara" panose="020E0502030303020204" pitchFamily="34" charset="0"/>
              </a:rPr>
              <a:t>–  </a:t>
            </a:r>
            <a:r>
              <a:rPr lang="de-DE" sz="3200" b="1" cap="none" dirty="0">
                <a:latin typeface="Candara" panose="020E0502030303020204" pitchFamily="34" charset="0"/>
              </a:rPr>
              <a:t>Lernen lernen </a:t>
            </a:r>
            <a:endParaRPr lang="de-DE" sz="3200" b="1" cap="none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2021604" y="2279169"/>
            <a:ext cx="10363826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cap="none" dirty="0">
                <a:solidFill>
                  <a:srgbClr val="C00000"/>
                </a:solidFill>
                <a:latin typeface="Candara" panose="020E0502030303020204" pitchFamily="34" charset="0"/>
              </a:rPr>
              <a:t>Latein als Sprungbrett für eine gewisse Arbeitshaltung</a:t>
            </a:r>
          </a:p>
          <a:p>
            <a:pPr marL="0" indent="0">
              <a:buNone/>
            </a:pPr>
            <a:endParaRPr lang="de-DE" b="1" cap="none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r>
              <a:rPr lang="de-DE" b="1" cap="none" dirty="0">
                <a:solidFill>
                  <a:srgbClr val="0070C0"/>
                </a:solidFill>
                <a:latin typeface="Candara" panose="020E0502030303020204" pitchFamily="34" charset="0"/>
              </a:rPr>
              <a:t>Latein trainiert</a:t>
            </a:r>
          </a:p>
          <a:p>
            <a:pPr lvl="0"/>
            <a:r>
              <a:rPr lang="de-DE" b="1" cap="none" dirty="0">
                <a:solidFill>
                  <a:srgbClr val="0070C0"/>
                </a:solidFill>
                <a:latin typeface="Candara" panose="020E0502030303020204" pitchFamily="34" charset="0"/>
              </a:rPr>
              <a:t>Sorgfalt und Genauigkeit</a:t>
            </a:r>
          </a:p>
          <a:p>
            <a:pPr lvl="0"/>
            <a:r>
              <a:rPr lang="de-DE" b="1" cap="none" dirty="0">
                <a:solidFill>
                  <a:srgbClr val="0070C0"/>
                </a:solidFill>
                <a:latin typeface="Candara" panose="020E0502030303020204" pitchFamily="34" charset="0"/>
              </a:rPr>
              <a:t>Analyse- und Kombinationsfähigkeit</a:t>
            </a:r>
          </a:p>
          <a:p>
            <a:pPr lvl="0"/>
            <a:r>
              <a:rPr lang="de-DE" b="1" cap="none" dirty="0">
                <a:solidFill>
                  <a:srgbClr val="0070C0"/>
                </a:solidFill>
                <a:latin typeface="Candara" panose="020E0502030303020204" pitchFamily="34" charset="0"/>
              </a:rPr>
              <a:t>Strukturiertes Denken</a:t>
            </a:r>
          </a:p>
          <a:p>
            <a:endParaRPr lang="de-DE" dirty="0"/>
          </a:p>
        </p:txBody>
      </p:sp>
      <p:pic>
        <p:nvPicPr>
          <p:cNvPr id="4" name="Grafik 3"/>
          <p:cNvPicPr/>
          <p:nvPr/>
        </p:nvPicPr>
        <p:blipFill rotWithShape="1">
          <a:blip r:embed="rId2"/>
          <a:srcRect l="19110" t="35026" r="75568" b="49681"/>
          <a:stretch/>
        </p:blipFill>
        <p:spPr bwMode="auto">
          <a:xfrm>
            <a:off x="545474" y="1899921"/>
            <a:ext cx="903653" cy="1256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4"/>
          <p:cNvPicPr/>
          <p:nvPr/>
        </p:nvPicPr>
        <p:blipFill rotWithShape="1">
          <a:blip r:embed="rId3"/>
          <a:srcRect l="53342" t="27090" r="34973" b="57092"/>
          <a:stretch/>
        </p:blipFill>
        <p:spPr bwMode="auto">
          <a:xfrm>
            <a:off x="7544606" y="3436863"/>
            <a:ext cx="2373118" cy="16362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109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76046" y="1046284"/>
            <a:ext cx="10263554" cy="1222131"/>
          </a:xfrm>
        </p:spPr>
        <p:txBody>
          <a:bodyPr>
            <a:normAutofit fontScale="90000"/>
          </a:bodyPr>
          <a:lstStyle/>
          <a:p>
            <a:pPr algn="l"/>
            <a:r>
              <a:rPr lang="de-DE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2. Mit Latein fällt vieles leichter</a:t>
            </a:r>
            <a:br>
              <a:rPr lang="de-DE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</a:br>
            <a:br>
              <a:rPr lang="de-DE" b="1" cap="none" dirty="0">
                <a:solidFill>
                  <a:srgbClr val="002060"/>
                </a:solidFill>
                <a:latin typeface="Candara" panose="020E0502030303020204" pitchFamily="34" charset="0"/>
              </a:rPr>
            </a:br>
            <a:r>
              <a:rPr lang="de-DE" b="1" cap="none" dirty="0">
                <a:solidFill>
                  <a:srgbClr val="002060"/>
                </a:solidFill>
                <a:latin typeface="Candara" panose="020E0502030303020204" pitchFamily="34" charset="0"/>
              </a:rPr>
              <a:t>–  Umgang mit der europäischen Kultur</a:t>
            </a:r>
            <a:r>
              <a:rPr lang="de-DE" sz="3200" b="1" cap="none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br>
              <a:rPr lang="de-DE" sz="3200" dirty="0"/>
            </a:br>
            <a:endParaRPr lang="de-DE" sz="3200" b="1" cap="none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459522" y="2367092"/>
            <a:ext cx="9818077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cap="none" dirty="0">
                <a:solidFill>
                  <a:srgbClr val="C00000"/>
                </a:solidFill>
                <a:latin typeface="Candara" panose="020E0502030303020204" pitchFamily="34" charset="0"/>
              </a:rPr>
              <a:t>   Latein als Sprungbrett für das Kennenlernen der Kultur Europas</a:t>
            </a:r>
          </a:p>
          <a:p>
            <a:r>
              <a:rPr lang="de-DE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Geschichte der Antike</a:t>
            </a:r>
          </a:p>
          <a:p>
            <a:pPr lvl="0"/>
            <a:r>
              <a:rPr lang="de-DE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Antike Mythen und Sagen</a:t>
            </a:r>
          </a:p>
          <a:p>
            <a:pPr lvl="0"/>
            <a:r>
              <a:rPr lang="de-DE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Realien der antiken Welt</a:t>
            </a:r>
          </a:p>
          <a:p>
            <a:pPr lvl="0"/>
            <a:r>
              <a:rPr lang="de-DE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Weiterwirkung in Literatur, Musik, Kunst, Philosophie, Ethik, Religion, Politik</a:t>
            </a:r>
          </a:p>
          <a:p>
            <a:pPr lvl="0"/>
            <a:r>
              <a:rPr lang="de-DE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Humanistische Bildung   </a:t>
            </a:r>
          </a:p>
          <a:p>
            <a:endParaRPr lang="de-DE" dirty="0"/>
          </a:p>
        </p:txBody>
      </p:sp>
      <p:pic>
        <p:nvPicPr>
          <p:cNvPr id="4" name="Grafik 3"/>
          <p:cNvPicPr/>
          <p:nvPr/>
        </p:nvPicPr>
        <p:blipFill rotWithShape="1">
          <a:blip r:embed="rId2"/>
          <a:srcRect l="19110" t="35026" r="75568" b="49681"/>
          <a:stretch/>
        </p:blipFill>
        <p:spPr bwMode="auto">
          <a:xfrm>
            <a:off x="272912" y="1847167"/>
            <a:ext cx="903653" cy="1256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4"/>
          <p:cNvPicPr/>
          <p:nvPr/>
        </p:nvPicPr>
        <p:blipFill rotWithShape="1">
          <a:blip r:embed="rId3"/>
          <a:srcRect l="46248" t="25058" r="24793" b="46496"/>
          <a:stretch/>
        </p:blipFill>
        <p:spPr bwMode="auto">
          <a:xfrm>
            <a:off x="5262562" y="2968625"/>
            <a:ext cx="1666875" cy="920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/>
          <p:cNvPicPr/>
          <p:nvPr/>
        </p:nvPicPr>
        <p:blipFill rotWithShape="1">
          <a:blip r:embed="rId4"/>
          <a:srcRect l="45852" t="25510" r="24562" b="27531"/>
          <a:stretch/>
        </p:blipFill>
        <p:spPr bwMode="auto">
          <a:xfrm>
            <a:off x="7212394" y="2826848"/>
            <a:ext cx="1703705" cy="15208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fik 6"/>
          <p:cNvPicPr/>
          <p:nvPr/>
        </p:nvPicPr>
        <p:blipFill rotWithShape="1">
          <a:blip r:embed="rId5"/>
          <a:srcRect l="10038" t="36120" r="65325" b="33839"/>
          <a:stretch/>
        </p:blipFill>
        <p:spPr bwMode="auto">
          <a:xfrm>
            <a:off x="5149630" y="4818379"/>
            <a:ext cx="1417955" cy="972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661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7254" y="1292469"/>
            <a:ext cx="10272346" cy="922225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de-DE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2. Mit Latein fällt vieles leichter</a:t>
            </a:r>
            <a:br>
              <a:rPr lang="de-DE" b="1" cap="none" dirty="0">
                <a:solidFill>
                  <a:srgbClr val="002060"/>
                </a:solidFill>
                <a:latin typeface="Candara" panose="020E0502030303020204" pitchFamily="34" charset="0"/>
              </a:rPr>
            </a:br>
            <a:r>
              <a:rPr lang="de-DE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–  </a:t>
            </a:r>
            <a:r>
              <a:rPr lang="de-DE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Latinum als Qualifikation </a:t>
            </a:r>
            <a:br>
              <a:rPr lang="de-DE" sz="3200" dirty="0"/>
            </a:br>
            <a:endParaRPr lang="de-DE" sz="3200" b="1" cap="none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2664068" y="2367092"/>
            <a:ext cx="8613531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cap="none" dirty="0">
                <a:solidFill>
                  <a:srgbClr val="C00000"/>
                </a:solidFill>
                <a:latin typeface="Candara" panose="020E0502030303020204" pitchFamily="34" charset="0"/>
              </a:rPr>
              <a:t>Latein als Sprungbrett zum Latinum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 </a:t>
            </a:r>
          </a:p>
          <a:p>
            <a:pPr lvl="0"/>
            <a:r>
              <a:rPr lang="de-DE" sz="2400" b="1" cap="none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Abschluss der Lateinlernlaufbahn</a:t>
            </a:r>
          </a:p>
          <a:p>
            <a:pPr lvl="0"/>
            <a:r>
              <a:rPr lang="de-DE" sz="2400" b="1" cap="none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Leistungsnachweis für bestimmte Studienfächer</a:t>
            </a:r>
          </a:p>
          <a:p>
            <a:pPr lvl="0"/>
            <a:r>
              <a:rPr lang="de-DE" sz="2400" b="1" cap="none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Grundlegende Qualifikation</a:t>
            </a:r>
          </a:p>
          <a:p>
            <a:endParaRPr lang="de-DE" dirty="0"/>
          </a:p>
        </p:txBody>
      </p:sp>
      <p:pic>
        <p:nvPicPr>
          <p:cNvPr id="4" name="Grafik 3"/>
          <p:cNvPicPr/>
          <p:nvPr/>
        </p:nvPicPr>
        <p:blipFill rotWithShape="1">
          <a:blip r:embed="rId2"/>
          <a:srcRect l="19110" t="35026" r="75568" b="49681"/>
          <a:stretch/>
        </p:blipFill>
        <p:spPr bwMode="auto">
          <a:xfrm>
            <a:off x="545474" y="1899921"/>
            <a:ext cx="903653" cy="1256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7" descr="Gladiatoren, Rom, Römisch, Antike, Are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309" y="3529258"/>
            <a:ext cx="25019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8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/>
          <p:nvPr/>
        </p:nvSpPr>
        <p:spPr>
          <a:xfrm>
            <a:off x="1524001" y="1"/>
            <a:ext cx="8460357" cy="908639"/>
          </a:xfrm>
          <a:prstGeom prst="rect">
            <a:avLst/>
          </a:prstGeom>
          <a:solidFill>
            <a:schemeClr val="bg1"/>
          </a:solidFill>
          <a:ln w="12600" cap="flat">
            <a:solidFill>
              <a:schemeClr val="bg1"/>
            </a:solidFill>
            <a:prstDash val="solid"/>
            <a:miter/>
          </a:ln>
          <a:effectLst>
            <a:outerShdw dist="25557" algn="tl">
              <a:srgbClr val="000000">
                <a:alpha val="60000"/>
              </a:srgbClr>
            </a:outerShdw>
          </a:effectLst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rPr>
              <a:t>Was bringt Latein?</a:t>
            </a:r>
          </a:p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rPr>
              <a:t>Kulturelle Wurzeln kennenlernen</a:t>
            </a:r>
          </a:p>
        </p:txBody>
      </p:sp>
      <p:pic>
        <p:nvPicPr>
          <p:cNvPr id="3" name="Grafik 6"/>
          <p:cNvPicPr>
            <a:picLocks noChangeAspect="1"/>
          </p:cNvPicPr>
          <p:nvPr/>
        </p:nvPicPr>
        <p:blipFill>
          <a:blip r:embed="rId2"/>
          <a:srcRect l="2275" t="39668" r="51761" b="39988"/>
          <a:stretch>
            <a:fillRect/>
          </a:stretch>
        </p:blipFill>
        <p:spPr>
          <a:xfrm>
            <a:off x="2508068" y="2316476"/>
            <a:ext cx="2499356" cy="1384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Grafik 7"/>
          <p:cNvPicPr>
            <a:picLocks noChangeAspect="1"/>
          </p:cNvPicPr>
          <p:nvPr/>
        </p:nvPicPr>
        <p:blipFill>
          <a:blip r:embed="rId2"/>
          <a:srcRect l="55765" t="2051" r="2114" b="73127"/>
          <a:stretch>
            <a:fillRect/>
          </a:stretch>
        </p:blipFill>
        <p:spPr>
          <a:xfrm>
            <a:off x="6734123" y="1459890"/>
            <a:ext cx="2290352" cy="1689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19" y="4685138"/>
            <a:ext cx="3895124" cy="1689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780" y="4074274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hteck 11"/>
          <p:cNvSpPr/>
          <p:nvPr/>
        </p:nvSpPr>
        <p:spPr>
          <a:xfrm>
            <a:off x="3515710" y="2880251"/>
            <a:ext cx="2460930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Architektur</a:t>
            </a:r>
            <a:endParaRPr lang="de-DE" sz="36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8" name="Rechteck 12"/>
          <p:cNvSpPr/>
          <p:nvPr/>
        </p:nvSpPr>
        <p:spPr>
          <a:xfrm>
            <a:off x="4485779" y="1465585"/>
            <a:ext cx="2502608" cy="646331"/>
          </a:xfrm>
          <a:prstGeom prst="rect">
            <a:avLst/>
          </a:prstGeom>
          <a:noFill/>
          <a:ln cap="flat">
            <a:solidFill>
              <a:schemeClr val="bg1"/>
            </a:solidFill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Philosophie</a:t>
            </a:r>
            <a:endParaRPr lang="de-DE" sz="36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Rechteck 13"/>
          <p:cNvSpPr/>
          <p:nvPr/>
        </p:nvSpPr>
        <p:spPr>
          <a:xfrm>
            <a:off x="2983231" y="4121037"/>
            <a:ext cx="2016899" cy="70788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/>
              </a:rPr>
              <a:t>Rhetorik</a:t>
            </a:r>
            <a:endParaRPr lang="de-DE" sz="4000" b="1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10" name="Rechteck 14"/>
          <p:cNvSpPr/>
          <p:nvPr/>
        </p:nvSpPr>
        <p:spPr>
          <a:xfrm>
            <a:off x="6305443" y="3701144"/>
            <a:ext cx="2472151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Mythologie</a:t>
            </a:r>
            <a:endParaRPr lang="de-DE" sz="36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53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522" y="4677504"/>
            <a:ext cx="2419749" cy="17913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el 1"/>
          <p:cNvSpPr txBox="1"/>
          <p:nvPr/>
        </p:nvSpPr>
        <p:spPr>
          <a:xfrm>
            <a:off x="1524001" y="1"/>
            <a:ext cx="8460357" cy="908639"/>
          </a:xfrm>
          <a:prstGeom prst="rect">
            <a:avLst/>
          </a:prstGeom>
          <a:solidFill>
            <a:schemeClr val="bg1"/>
          </a:solidFill>
          <a:ln w="12600" cap="flat">
            <a:solidFill>
              <a:schemeClr val="bg1"/>
            </a:solidFill>
            <a:prstDash val="solid"/>
            <a:miter/>
          </a:ln>
          <a:effectLst>
            <a:outerShdw dist="25557" algn="tl">
              <a:srgbClr val="000000">
                <a:alpha val="60000"/>
              </a:srgbClr>
            </a:outerShdw>
          </a:effectLst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rPr>
              <a:t>Was bringt Latein?</a:t>
            </a:r>
          </a:p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rPr>
              <a:t>Kulturelle Wurzeln kennenlernen</a:t>
            </a:r>
          </a:p>
        </p:txBody>
      </p:sp>
      <p:pic>
        <p:nvPicPr>
          <p:cNvPr id="4" name="Grafik 4"/>
          <p:cNvPicPr>
            <a:picLocks noChangeAspect="1"/>
          </p:cNvPicPr>
          <p:nvPr/>
        </p:nvPicPr>
        <p:blipFill>
          <a:blip r:embed="rId3"/>
          <a:srcRect l="17314"/>
          <a:stretch>
            <a:fillRect/>
          </a:stretch>
        </p:blipFill>
        <p:spPr>
          <a:xfrm rot="20390136">
            <a:off x="2173236" y="1253936"/>
            <a:ext cx="3150327" cy="2667003"/>
          </a:xfrm>
          <a:prstGeom prst="rect">
            <a:avLst/>
          </a:prstGeom>
          <a:solidFill>
            <a:srgbClr val="EDEDED"/>
          </a:solidFill>
          <a:ln w="101598" cap="sq">
            <a:solidFill>
              <a:srgbClr val="FDFDFD"/>
            </a:solidFill>
            <a:prstDash val="solid"/>
            <a:miter/>
          </a:ln>
          <a:effectLst>
            <a:outerShdw dist="37503" dir="7560254" algn="tl">
              <a:srgbClr val="000000">
                <a:alpha val="20000"/>
              </a:srgbClr>
            </a:outerShdw>
          </a:effectLst>
        </p:spPr>
      </p:pic>
      <p:pic>
        <p:nvPicPr>
          <p:cNvPr id="5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6321" y="1569230"/>
            <a:ext cx="2711900" cy="24063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7667" y="3076617"/>
            <a:ext cx="2040529" cy="2882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5627" y="3893524"/>
            <a:ext cx="2041068" cy="25753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eck 6"/>
          <p:cNvSpPr/>
          <p:nvPr/>
        </p:nvSpPr>
        <p:spPr>
          <a:xfrm>
            <a:off x="4674396" y="1206917"/>
            <a:ext cx="2159567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Theologie</a:t>
            </a:r>
            <a:endParaRPr lang="de-DE" sz="36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Rechteck 7"/>
          <p:cNvSpPr/>
          <p:nvPr/>
        </p:nvSpPr>
        <p:spPr>
          <a:xfrm>
            <a:off x="169348" y="5292867"/>
            <a:ext cx="1927131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Literatur</a:t>
            </a:r>
            <a:endParaRPr lang="de-DE" sz="36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0" name="Inhaltsplatzhalter 5"/>
          <p:cNvPicPr>
            <a:picLocks noChangeAspect="1"/>
          </p:cNvPicPr>
          <p:nvPr/>
        </p:nvPicPr>
        <p:blipFill>
          <a:blip r:embed="rId7"/>
          <a:srcRect l="6045" t="2043" r="5111" b="6142"/>
          <a:stretch>
            <a:fillRect/>
          </a:stretch>
        </p:blipFill>
        <p:spPr>
          <a:xfrm>
            <a:off x="8532255" y="3483234"/>
            <a:ext cx="1209403" cy="3133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hteck 8"/>
          <p:cNvSpPr/>
          <p:nvPr/>
        </p:nvSpPr>
        <p:spPr>
          <a:xfrm>
            <a:off x="9136956" y="1999082"/>
            <a:ext cx="1378904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Musik</a:t>
            </a:r>
            <a:endParaRPr lang="de-DE" sz="36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9703420" y="4644314"/>
            <a:ext cx="1321196" cy="6463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</a:rPr>
              <a:t>Kunst</a:t>
            </a:r>
            <a:endParaRPr lang="de-DE" sz="3600" b="1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05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/>
          <p:nvPr/>
        </p:nvSpPr>
        <p:spPr>
          <a:xfrm>
            <a:off x="1524001" y="1"/>
            <a:ext cx="8460357" cy="908639"/>
          </a:xfrm>
          <a:prstGeom prst="rect">
            <a:avLst/>
          </a:prstGeom>
          <a:solidFill>
            <a:schemeClr val="bg1"/>
          </a:solidFill>
          <a:ln w="12600" cap="flat">
            <a:solidFill>
              <a:schemeClr val="bg1"/>
            </a:solidFill>
            <a:prstDash val="solid"/>
            <a:miter/>
          </a:ln>
          <a:effectLst>
            <a:outerShdw dist="25557" algn="tl">
              <a:srgbClr val="000000">
                <a:alpha val="60000"/>
              </a:srgbClr>
            </a:outerShdw>
          </a:effectLst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rPr>
              <a:t>Was bringt Latein?</a:t>
            </a:r>
          </a:p>
        </p:txBody>
      </p:sp>
      <p:grpSp>
        <p:nvGrpSpPr>
          <p:cNvPr id="3" name="Diagramm 14"/>
          <p:cNvGrpSpPr/>
          <p:nvPr/>
        </p:nvGrpSpPr>
        <p:grpSpPr>
          <a:xfrm>
            <a:off x="1576248" y="1454335"/>
            <a:ext cx="8355860" cy="4999025"/>
            <a:chOff x="52248" y="1454334"/>
            <a:chExt cx="8355860" cy="4999025"/>
          </a:xfrm>
        </p:grpSpPr>
        <p:sp>
          <p:nvSpPr>
            <p:cNvPr id="4" name="Freihandform 3"/>
            <p:cNvSpPr/>
            <p:nvPr/>
          </p:nvSpPr>
          <p:spPr>
            <a:xfrm>
              <a:off x="52248" y="1454334"/>
              <a:ext cx="4177747" cy="24995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84276"/>
                <a:gd name="f7" fmla="val 4219364"/>
                <a:gd name="f8" fmla="val 4219363"/>
                <a:gd name="f9" fmla="val 703241"/>
                <a:gd name="f10" fmla="val 314852"/>
                <a:gd name="f11" fmla="val 109147"/>
                <a:gd name="f12" fmla="val 1"/>
                <a:gd name="f13" fmla="val 243787"/>
                <a:gd name="f14" fmla="+- 0 0 0"/>
                <a:gd name="f15" fmla="*/ f3 1 2484276"/>
                <a:gd name="f16" fmla="*/ f4 1 4219364"/>
                <a:gd name="f17" fmla="+- f7 0 f5"/>
                <a:gd name="f18" fmla="+- f6 0 f5"/>
                <a:gd name="f19" fmla="*/ f14 f0 1"/>
                <a:gd name="f20" fmla="*/ f18 1 2484276"/>
                <a:gd name="f21" fmla="*/ f17 1 4219364"/>
                <a:gd name="f22" fmla="*/ 0 f18 1"/>
                <a:gd name="f23" fmla="*/ 0 f17 1"/>
                <a:gd name="f24" fmla="*/ 2070222 f18 1"/>
                <a:gd name="f25" fmla="*/ 2484276 f18 1"/>
                <a:gd name="f26" fmla="*/ 414054 f17 1"/>
                <a:gd name="f27" fmla="*/ 4219364 f17 1"/>
                <a:gd name="f28" fmla="*/ f19 1 f2"/>
                <a:gd name="f29" fmla="*/ f22 1 2484276"/>
                <a:gd name="f30" fmla="*/ f23 1 4219364"/>
                <a:gd name="f31" fmla="*/ f24 1 2484276"/>
                <a:gd name="f32" fmla="*/ f25 1 2484276"/>
                <a:gd name="f33" fmla="*/ f26 1 4219364"/>
                <a:gd name="f34" fmla="*/ f27 1 4219364"/>
                <a:gd name="f35" fmla="*/ f5 1 f20"/>
                <a:gd name="f36" fmla="*/ f6 1 f20"/>
                <a:gd name="f37" fmla="*/ f5 1 f21"/>
                <a:gd name="f38" fmla="*/ f7 1 f21"/>
                <a:gd name="f39" fmla="+- f28 0 f1"/>
                <a:gd name="f40" fmla="*/ f29 1 f20"/>
                <a:gd name="f41" fmla="*/ f30 1 f21"/>
                <a:gd name="f42" fmla="*/ f31 1 f20"/>
                <a:gd name="f43" fmla="*/ f32 1 f20"/>
                <a:gd name="f44" fmla="*/ f33 1 f21"/>
                <a:gd name="f45" fmla="*/ f34 1 f21"/>
                <a:gd name="f46" fmla="*/ f35 f15 1"/>
                <a:gd name="f47" fmla="*/ f36 f15 1"/>
                <a:gd name="f48" fmla="*/ f38 f16 1"/>
                <a:gd name="f49" fmla="*/ f37 f16 1"/>
                <a:gd name="f50" fmla="*/ f40 f15 1"/>
                <a:gd name="f51" fmla="*/ f41 f16 1"/>
                <a:gd name="f52" fmla="*/ f42 f15 1"/>
                <a:gd name="f53" fmla="*/ f43 f15 1"/>
                <a:gd name="f54" fmla="*/ f44 f16 1"/>
                <a:gd name="f55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50" y="f51"/>
                </a:cxn>
                <a:cxn ang="f39">
                  <a:pos x="f52" y="f51"/>
                </a:cxn>
                <a:cxn ang="f39">
                  <a:pos x="f53" y="f54"/>
                </a:cxn>
                <a:cxn ang="f39">
                  <a:pos x="f53" y="f55"/>
                </a:cxn>
                <a:cxn ang="f39">
                  <a:pos x="f50" y="f55"/>
                </a:cxn>
                <a:cxn ang="f39">
                  <a:pos x="f50" y="f51"/>
                </a:cxn>
              </a:cxnLst>
              <a:rect l="f46" t="f49" r="f47" b="f48"/>
              <a:pathLst>
                <a:path w="2484276" h="4219364">
                  <a:moveTo>
                    <a:pt x="f5" y="f8"/>
                  </a:moveTo>
                  <a:lnTo>
                    <a:pt x="f5" y="f9"/>
                  </a:lnTo>
                  <a:cubicBezTo>
                    <a:pt x="f5" y="f10"/>
                    <a:pt x="f11" y="f12"/>
                    <a:pt x="f13" y="f12"/>
                  </a:cubicBezTo>
                  <a:lnTo>
                    <a:pt x="f6" y="f12"/>
                  </a:lnTo>
                  <a:lnTo>
                    <a:pt x="f6" y="f8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002060"/>
            </a:solidFill>
            <a:ln w="38157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70636" tIns="170636" rIns="170636" bIns="791641" anchor="ctr" anchorCtr="1" compatLnSpc="0">
              <a:noAutofit/>
            </a:bodyPr>
            <a:lstStyle/>
            <a:p>
              <a:pPr algn="ctr" defTabSz="914400">
                <a:lnSpc>
                  <a:spcPct val="90000"/>
                </a:lnSpc>
                <a:spcAft>
                  <a:spcPts val="10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de-DE" sz="2400" dirty="0">
                  <a:solidFill>
                    <a:srgbClr val="FFFFFF"/>
                  </a:solidFill>
                  <a:latin typeface="Candara" panose="020E0502030303020204" pitchFamily="34" charset="0"/>
                  <a:ea typeface="Microsoft YaHei" pitchFamily="2"/>
                  <a:cs typeface="Mangal" pitchFamily="2"/>
                </a:rPr>
                <a:t>dient der politischen Bildung</a:t>
              </a:r>
            </a:p>
            <a:p>
              <a:pPr algn="ctr" defTabSz="914400">
                <a:lnSpc>
                  <a:spcPct val="90000"/>
                </a:lnSpc>
                <a:spcAft>
                  <a:spcPts val="10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de-DE" sz="2400" dirty="0">
                <a:solidFill>
                  <a:srgbClr val="FFFFFF"/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endParaRPr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4230361" y="1454334"/>
              <a:ext cx="4177747" cy="24995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19364"/>
                <a:gd name="f7" fmla="val 2484276"/>
                <a:gd name="f8" fmla="val 3805310"/>
                <a:gd name="f9" fmla="val 4033986"/>
                <a:gd name="f10" fmla="val 185378"/>
                <a:gd name="f11" fmla="val 414054"/>
                <a:gd name="f12" fmla="+- 0 0 0"/>
                <a:gd name="f13" fmla="*/ f3 1 4219364"/>
                <a:gd name="f14" fmla="*/ f4 1 2484276"/>
                <a:gd name="f15" fmla="+- f7 0 f5"/>
                <a:gd name="f16" fmla="+- f6 0 f5"/>
                <a:gd name="f17" fmla="*/ f12 f0 1"/>
                <a:gd name="f18" fmla="*/ f16 1 4219364"/>
                <a:gd name="f19" fmla="*/ f15 1 2484276"/>
                <a:gd name="f20" fmla="*/ 0 f16 1"/>
                <a:gd name="f21" fmla="*/ 0 f15 1"/>
                <a:gd name="f22" fmla="*/ 3805310 f16 1"/>
                <a:gd name="f23" fmla="*/ 4219364 f16 1"/>
                <a:gd name="f24" fmla="*/ 414054 f15 1"/>
                <a:gd name="f25" fmla="*/ 2484276 f15 1"/>
                <a:gd name="f26" fmla="*/ f17 1 f2"/>
                <a:gd name="f27" fmla="*/ f20 1 4219364"/>
                <a:gd name="f28" fmla="*/ f21 1 2484276"/>
                <a:gd name="f29" fmla="*/ f22 1 4219364"/>
                <a:gd name="f30" fmla="*/ f23 1 4219364"/>
                <a:gd name="f31" fmla="*/ f24 1 2484276"/>
                <a:gd name="f32" fmla="*/ f25 1 2484276"/>
                <a:gd name="f33" fmla="*/ f5 1 f18"/>
                <a:gd name="f34" fmla="*/ f6 1 f18"/>
                <a:gd name="f35" fmla="*/ f5 1 f19"/>
                <a:gd name="f36" fmla="*/ f7 1 f19"/>
                <a:gd name="f37" fmla="+- f26 0 f1"/>
                <a:gd name="f38" fmla="*/ f27 1 f18"/>
                <a:gd name="f39" fmla="*/ f28 1 f19"/>
                <a:gd name="f40" fmla="*/ f29 1 f18"/>
                <a:gd name="f41" fmla="*/ f30 1 f18"/>
                <a:gd name="f42" fmla="*/ f31 1 f19"/>
                <a:gd name="f43" fmla="*/ f32 1 f19"/>
                <a:gd name="f44" fmla="*/ f33 f13 1"/>
                <a:gd name="f45" fmla="*/ f34 f13 1"/>
                <a:gd name="f46" fmla="*/ f36 f14 1"/>
                <a:gd name="f47" fmla="*/ f35 f14 1"/>
                <a:gd name="f48" fmla="*/ f38 f13 1"/>
                <a:gd name="f49" fmla="*/ f39 f14 1"/>
                <a:gd name="f50" fmla="*/ f40 f13 1"/>
                <a:gd name="f51" fmla="*/ f41 f13 1"/>
                <a:gd name="f52" fmla="*/ f42 f14 1"/>
                <a:gd name="f53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8" y="f49"/>
                </a:cxn>
                <a:cxn ang="f37">
                  <a:pos x="f50" y="f49"/>
                </a:cxn>
                <a:cxn ang="f37">
                  <a:pos x="f51" y="f52"/>
                </a:cxn>
                <a:cxn ang="f37">
                  <a:pos x="f51" y="f53"/>
                </a:cxn>
                <a:cxn ang="f37">
                  <a:pos x="f48" y="f53"/>
                </a:cxn>
                <a:cxn ang="f37">
                  <a:pos x="f48" y="f49"/>
                </a:cxn>
              </a:cxnLst>
              <a:rect l="f44" t="f47" r="f45" b="f46"/>
              <a:pathLst>
                <a:path w="4219364" h="2484276">
                  <a:moveTo>
                    <a:pt x="f5" y="f5"/>
                  </a:moveTo>
                  <a:lnTo>
                    <a:pt x="f8" y="f5"/>
                  </a:lnTo>
                  <a:cubicBezTo>
                    <a:pt x="f9" y="f5"/>
                    <a:pt x="f6" y="f10"/>
                    <a:pt x="f6" y="f11"/>
                  </a:cubicBez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A66AC"/>
            </a:solidFill>
            <a:ln w="38157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70636" tIns="170636" rIns="170636" bIns="791641" anchor="ctr" anchorCtr="1" compatLnSpc="0">
              <a:noAutofit/>
            </a:bodyPr>
            <a:lstStyle/>
            <a:p>
              <a:pPr algn="ctr" defTabSz="914400">
                <a:lnSpc>
                  <a:spcPct val="90000"/>
                </a:lnSpc>
                <a:spcAft>
                  <a:spcPts val="10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de-DE" sz="2400" dirty="0">
                  <a:solidFill>
                    <a:srgbClr val="FFFFFF"/>
                  </a:solidFill>
                  <a:latin typeface="Candara" panose="020E0502030303020204" pitchFamily="34" charset="0"/>
                  <a:ea typeface="Microsoft YaHei" pitchFamily="2"/>
                  <a:cs typeface="Mangal" pitchFamily="2"/>
                </a:rPr>
                <a:t>befähigt zur Auseinandersetzung mit Grundfragen menschlicher Existenz</a:t>
              </a:r>
            </a:p>
          </p:txBody>
        </p:sp>
        <p:sp>
          <p:nvSpPr>
            <p:cNvPr id="6" name="Freihandform 5"/>
            <p:cNvSpPr/>
            <p:nvPr/>
          </p:nvSpPr>
          <p:spPr>
            <a:xfrm>
              <a:off x="52248" y="3953847"/>
              <a:ext cx="4177747" cy="24995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219364"/>
                <a:gd name="f7" fmla="val 2484276"/>
                <a:gd name="f8" fmla="val 414054"/>
                <a:gd name="f9" fmla="val 185378"/>
                <a:gd name="f10" fmla="val 2298898"/>
                <a:gd name="f11" fmla="val 2070222"/>
                <a:gd name="f12" fmla="+- 0 0 0"/>
                <a:gd name="f13" fmla="*/ f3 1 4219364"/>
                <a:gd name="f14" fmla="*/ f4 1 2484276"/>
                <a:gd name="f15" fmla="+- f7 0 f5"/>
                <a:gd name="f16" fmla="+- f6 0 f5"/>
                <a:gd name="f17" fmla="*/ f12 f0 1"/>
                <a:gd name="f18" fmla="*/ f16 1 4219364"/>
                <a:gd name="f19" fmla="*/ f15 1 2484276"/>
                <a:gd name="f20" fmla="*/ 0 f16 1"/>
                <a:gd name="f21" fmla="*/ 0 f15 1"/>
                <a:gd name="f22" fmla="*/ 3805310 f16 1"/>
                <a:gd name="f23" fmla="*/ 4219364 f16 1"/>
                <a:gd name="f24" fmla="*/ 414054 f15 1"/>
                <a:gd name="f25" fmla="*/ 2484276 f15 1"/>
                <a:gd name="f26" fmla="*/ f17 1 f2"/>
                <a:gd name="f27" fmla="*/ f20 1 4219364"/>
                <a:gd name="f28" fmla="*/ f21 1 2484276"/>
                <a:gd name="f29" fmla="*/ f22 1 4219364"/>
                <a:gd name="f30" fmla="*/ f23 1 4219364"/>
                <a:gd name="f31" fmla="*/ f24 1 2484276"/>
                <a:gd name="f32" fmla="*/ f25 1 2484276"/>
                <a:gd name="f33" fmla="*/ f5 1 f18"/>
                <a:gd name="f34" fmla="*/ f6 1 f18"/>
                <a:gd name="f35" fmla="*/ f5 1 f19"/>
                <a:gd name="f36" fmla="*/ f7 1 f19"/>
                <a:gd name="f37" fmla="+- f26 0 f1"/>
                <a:gd name="f38" fmla="*/ f27 1 f18"/>
                <a:gd name="f39" fmla="*/ f28 1 f19"/>
                <a:gd name="f40" fmla="*/ f29 1 f18"/>
                <a:gd name="f41" fmla="*/ f30 1 f18"/>
                <a:gd name="f42" fmla="*/ f31 1 f19"/>
                <a:gd name="f43" fmla="*/ f32 1 f19"/>
                <a:gd name="f44" fmla="*/ f33 f13 1"/>
                <a:gd name="f45" fmla="*/ f34 f13 1"/>
                <a:gd name="f46" fmla="*/ f36 f14 1"/>
                <a:gd name="f47" fmla="*/ f35 f14 1"/>
                <a:gd name="f48" fmla="*/ f38 f13 1"/>
                <a:gd name="f49" fmla="*/ f39 f14 1"/>
                <a:gd name="f50" fmla="*/ f40 f13 1"/>
                <a:gd name="f51" fmla="*/ f41 f13 1"/>
                <a:gd name="f52" fmla="*/ f42 f14 1"/>
                <a:gd name="f53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8" y="f49"/>
                </a:cxn>
                <a:cxn ang="f37">
                  <a:pos x="f50" y="f49"/>
                </a:cxn>
                <a:cxn ang="f37">
                  <a:pos x="f51" y="f52"/>
                </a:cxn>
                <a:cxn ang="f37">
                  <a:pos x="f51" y="f53"/>
                </a:cxn>
                <a:cxn ang="f37">
                  <a:pos x="f48" y="f53"/>
                </a:cxn>
                <a:cxn ang="f37">
                  <a:pos x="f48" y="f49"/>
                </a:cxn>
              </a:cxnLst>
              <a:rect l="f44" t="f47" r="f45" b="f46"/>
              <a:pathLst>
                <a:path w="4219364" h="2484276">
                  <a:moveTo>
                    <a:pt x="f6" y="f7"/>
                  </a:moveTo>
                  <a:lnTo>
                    <a:pt x="f8" y="f7"/>
                  </a:lnTo>
                  <a:cubicBezTo>
                    <a:pt x="f9" y="f7"/>
                    <a:pt x="f5" y="f10"/>
                    <a:pt x="f5" y="f11"/>
                  </a:cubicBezTo>
                  <a:lnTo>
                    <a:pt x="f5" y="f5"/>
                  </a:lnTo>
                  <a:lnTo>
                    <a:pt x="f6" y="f5"/>
                  </a:lnTo>
                  <a:lnTo>
                    <a:pt x="f6" y="f7"/>
                  </a:lnTo>
                  <a:close/>
                </a:path>
              </a:pathLst>
            </a:custGeom>
            <a:solidFill>
              <a:srgbClr val="4A66AC"/>
            </a:solidFill>
            <a:ln w="38157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70636" tIns="791641" rIns="170636" bIns="170636" anchor="ctr" anchorCtr="1" compatLnSpc="0">
              <a:noAutofit/>
            </a:bodyPr>
            <a:lstStyle/>
            <a:p>
              <a:pPr algn="ctr" defTabSz="914400">
                <a:lnSpc>
                  <a:spcPct val="90000"/>
                </a:lnSpc>
                <a:spcAft>
                  <a:spcPts val="10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de-DE" sz="2400" dirty="0">
                  <a:solidFill>
                    <a:srgbClr val="FFFFFF"/>
                  </a:solidFill>
                  <a:latin typeface="Candara" panose="020E0502030303020204" pitchFamily="34" charset="0"/>
                  <a:ea typeface="Microsoft YaHei" pitchFamily="2"/>
                  <a:cs typeface="Mangal" pitchFamily="2"/>
                </a:rPr>
                <a:t>erweitert  den historischen Horizont</a:t>
              </a:r>
            </a:p>
          </p:txBody>
        </p:sp>
        <p:sp>
          <p:nvSpPr>
            <p:cNvPr id="7" name="Freihandform 6"/>
            <p:cNvSpPr/>
            <p:nvPr/>
          </p:nvSpPr>
          <p:spPr>
            <a:xfrm>
              <a:off x="4230361" y="3953847"/>
              <a:ext cx="4177747" cy="249951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484276"/>
                <a:gd name="f7" fmla="val 4219364"/>
                <a:gd name="f8" fmla="val 1"/>
                <a:gd name="f9" fmla="val 3516123"/>
                <a:gd name="f10" fmla="val 3904512"/>
                <a:gd name="f11" fmla="val 2375129"/>
                <a:gd name="f12" fmla="val 4219363"/>
                <a:gd name="f13" fmla="val 2240489"/>
                <a:gd name="f14" fmla="+- 0 0 0"/>
                <a:gd name="f15" fmla="*/ f3 1 2484276"/>
                <a:gd name="f16" fmla="*/ f4 1 4219364"/>
                <a:gd name="f17" fmla="+- f7 0 f5"/>
                <a:gd name="f18" fmla="+- f6 0 f5"/>
                <a:gd name="f19" fmla="*/ f14 f0 1"/>
                <a:gd name="f20" fmla="*/ f18 1 2484276"/>
                <a:gd name="f21" fmla="*/ f17 1 4219364"/>
                <a:gd name="f22" fmla="*/ 0 f18 1"/>
                <a:gd name="f23" fmla="*/ 0 f17 1"/>
                <a:gd name="f24" fmla="*/ 2070222 f18 1"/>
                <a:gd name="f25" fmla="*/ 2484276 f18 1"/>
                <a:gd name="f26" fmla="*/ 414054 f17 1"/>
                <a:gd name="f27" fmla="*/ 4219364 f17 1"/>
                <a:gd name="f28" fmla="*/ f19 1 f2"/>
                <a:gd name="f29" fmla="*/ f22 1 2484276"/>
                <a:gd name="f30" fmla="*/ f23 1 4219364"/>
                <a:gd name="f31" fmla="*/ f24 1 2484276"/>
                <a:gd name="f32" fmla="*/ f25 1 2484276"/>
                <a:gd name="f33" fmla="*/ f26 1 4219364"/>
                <a:gd name="f34" fmla="*/ f27 1 4219364"/>
                <a:gd name="f35" fmla="*/ f5 1 f20"/>
                <a:gd name="f36" fmla="*/ f6 1 f20"/>
                <a:gd name="f37" fmla="*/ f5 1 f21"/>
                <a:gd name="f38" fmla="*/ f7 1 f21"/>
                <a:gd name="f39" fmla="+- f28 0 f1"/>
                <a:gd name="f40" fmla="*/ f29 1 f20"/>
                <a:gd name="f41" fmla="*/ f30 1 f21"/>
                <a:gd name="f42" fmla="*/ f31 1 f20"/>
                <a:gd name="f43" fmla="*/ f32 1 f20"/>
                <a:gd name="f44" fmla="*/ f33 1 f21"/>
                <a:gd name="f45" fmla="*/ f34 1 f21"/>
                <a:gd name="f46" fmla="*/ f35 f15 1"/>
                <a:gd name="f47" fmla="*/ f36 f15 1"/>
                <a:gd name="f48" fmla="*/ f38 f16 1"/>
                <a:gd name="f49" fmla="*/ f37 f16 1"/>
                <a:gd name="f50" fmla="*/ f40 f15 1"/>
                <a:gd name="f51" fmla="*/ f41 f16 1"/>
                <a:gd name="f52" fmla="*/ f42 f15 1"/>
                <a:gd name="f53" fmla="*/ f43 f15 1"/>
                <a:gd name="f54" fmla="*/ f44 f16 1"/>
                <a:gd name="f55" fmla="*/ f45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50" y="f51"/>
                </a:cxn>
                <a:cxn ang="f39">
                  <a:pos x="f52" y="f51"/>
                </a:cxn>
                <a:cxn ang="f39">
                  <a:pos x="f53" y="f54"/>
                </a:cxn>
                <a:cxn ang="f39">
                  <a:pos x="f53" y="f55"/>
                </a:cxn>
                <a:cxn ang="f39">
                  <a:pos x="f50" y="f55"/>
                </a:cxn>
                <a:cxn ang="f39">
                  <a:pos x="f50" y="f51"/>
                </a:cxn>
              </a:cxnLst>
              <a:rect l="f46" t="f49" r="f47" b="f48"/>
              <a:pathLst>
                <a:path w="2484276" h="4219364">
                  <a:moveTo>
                    <a:pt x="f6" y="f8"/>
                  </a:moveTo>
                  <a:lnTo>
                    <a:pt x="f6" y="f9"/>
                  </a:lnTo>
                  <a:cubicBezTo>
                    <a:pt x="f6" y="f10"/>
                    <a:pt x="f11" y="f12"/>
                    <a:pt x="f13" y="f12"/>
                  </a:cubicBezTo>
                  <a:lnTo>
                    <a:pt x="f5" y="f12"/>
                  </a:lnTo>
                  <a:lnTo>
                    <a:pt x="f5" y="f8"/>
                  </a:lnTo>
                  <a:lnTo>
                    <a:pt x="f6" y="f8"/>
                  </a:lnTo>
                  <a:close/>
                </a:path>
              </a:pathLst>
            </a:custGeom>
            <a:solidFill>
              <a:srgbClr val="002060"/>
            </a:solidFill>
            <a:ln w="38157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70636" tIns="791641" rIns="170636" bIns="170636" anchor="ctr" anchorCtr="1" compatLnSpc="0">
              <a:noAutofit/>
            </a:bodyPr>
            <a:lstStyle/>
            <a:p>
              <a:pPr algn="ctr" defTabSz="914400">
                <a:lnSpc>
                  <a:spcPct val="90000"/>
                </a:lnSpc>
                <a:spcAft>
                  <a:spcPts val="10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de-DE" sz="2400" dirty="0">
                  <a:solidFill>
                    <a:srgbClr val="FFFFFF"/>
                  </a:solidFill>
                  <a:latin typeface="Candara" panose="020E0502030303020204" pitchFamily="34" charset="0"/>
                  <a:ea typeface="Microsoft YaHei" pitchFamily="2"/>
                  <a:cs typeface="Mangal" pitchFamily="2"/>
                </a:rPr>
                <a:t>ermöglicht Begegnung mit Weltliteratur</a:t>
              </a:r>
            </a:p>
          </p:txBody>
        </p:sp>
        <p:sp>
          <p:nvSpPr>
            <p:cNvPr id="8" name="Freihandform 7"/>
            <p:cNvSpPr/>
            <p:nvPr/>
          </p:nvSpPr>
          <p:spPr>
            <a:xfrm>
              <a:off x="2490103" y="3265669"/>
              <a:ext cx="3480151" cy="137633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14595"/>
                <a:gd name="f7" fmla="val 1368152"/>
                <a:gd name="f8" fmla="val 228030"/>
                <a:gd name="f9" fmla="val 102093"/>
                <a:gd name="f10" fmla="val 3286565"/>
                <a:gd name="f11" fmla="val 3412502"/>
                <a:gd name="f12" fmla="val 1140122"/>
                <a:gd name="f13" fmla="val 1266059"/>
                <a:gd name="f14" fmla="+- 0 0 0"/>
                <a:gd name="f15" fmla="*/ f3 1 3514595"/>
                <a:gd name="f16" fmla="*/ f4 1 1368152"/>
                <a:gd name="f17" fmla="+- f7 0 f5"/>
                <a:gd name="f18" fmla="+- f6 0 f5"/>
                <a:gd name="f19" fmla="*/ f14 f0 1"/>
                <a:gd name="f20" fmla="*/ f18 1 3514595"/>
                <a:gd name="f21" fmla="*/ f17 1 1368152"/>
                <a:gd name="f22" fmla="*/ 0 f18 1"/>
                <a:gd name="f23" fmla="*/ 228030 f17 1"/>
                <a:gd name="f24" fmla="*/ 228030 f18 1"/>
                <a:gd name="f25" fmla="*/ 0 f17 1"/>
                <a:gd name="f26" fmla="*/ 3286565 f18 1"/>
                <a:gd name="f27" fmla="*/ 3514595 f18 1"/>
                <a:gd name="f28" fmla="*/ 1140122 f17 1"/>
                <a:gd name="f29" fmla="*/ 1368152 f17 1"/>
                <a:gd name="f30" fmla="*/ f19 1 f2"/>
                <a:gd name="f31" fmla="*/ f22 1 3514595"/>
                <a:gd name="f32" fmla="*/ f23 1 1368152"/>
                <a:gd name="f33" fmla="*/ f24 1 3514595"/>
                <a:gd name="f34" fmla="*/ f25 1 1368152"/>
                <a:gd name="f35" fmla="*/ f26 1 3514595"/>
                <a:gd name="f36" fmla="*/ f27 1 3514595"/>
                <a:gd name="f37" fmla="*/ f28 1 1368152"/>
                <a:gd name="f38" fmla="*/ f29 1 1368152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3514595" h="1368152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B1B8D2"/>
            </a:solidFill>
            <a:ln w="38157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58401" tIns="158401" rIns="158401" bIns="158401" anchor="ctr" anchorCtr="1" compatLnSpc="0">
              <a:noAutofit/>
            </a:bodyPr>
            <a:lstStyle/>
            <a:p>
              <a:pPr algn="ctr" defTabSz="914400">
                <a:lnSpc>
                  <a:spcPct val="90000"/>
                </a:lnSpc>
                <a:spcAft>
                  <a:spcPts val="10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de-DE" sz="2400" u="sng" dirty="0">
                  <a:solidFill>
                    <a:srgbClr val="FFFFFF"/>
                  </a:solidFill>
                  <a:effectLst>
                    <a:outerShdw dist="17962" dir="2700000">
                      <a:srgbClr val="000000"/>
                    </a:outerShdw>
                  </a:effectLst>
                  <a:latin typeface="Candara" panose="020E0502030303020204" pitchFamily="34" charset="0"/>
                  <a:ea typeface="Microsoft YaHei" pitchFamily="2"/>
                  <a:cs typeface="Mangal" pitchFamily="2"/>
                </a:rPr>
                <a:t>Lateinunterricht</a:t>
              </a:r>
            </a:p>
          </p:txBody>
        </p:sp>
      </p:grpSp>
      <p:sp>
        <p:nvSpPr>
          <p:cNvPr id="9" name="Rechteck 9"/>
          <p:cNvSpPr/>
          <p:nvPr/>
        </p:nvSpPr>
        <p:spPr>
          <a:xfrm>
            <a:off x="4278276" y="4156287"/>
            <a:ext cx="2951449" cy="36933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kern="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Mangal" pitchFamily="2"/>
              </a:rPr>
              <a:t>= </a:t>
            </a:r>
            <a:r>
              <a:rPr lang="de-DE" kern="0" dirty="0">
                <a:solidFill>
                  <a:srgbClr val="FFFFFF"/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rPr>
              <a:t>vertiefte Allgemeinbildung</a:t>
            </a:r>
          </a:p>
        </p:txBody>
      </p:sp>
    </p:spTree>
    <p:extLst>
      <p:ext uri="{BB962C8B-B14F-4D97-AF65-F5344CB8AC3E}">
        <p14:creationId xmlns:p14="http://schemas.microsoft.com/office/powerpoint/2010/main" val="3631622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941253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b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</a:br>
            <a:br>
              <a:rPr lang="de-DE" sz="3200" b="1" cap="none" dirty="0">
                <a:latin typeface="Candara" panose="020E0502030303020204" pitchFamily="34" charset="0"/>
              </a:rPr>
            </a:br>
            <a:r>
              <a:rPr lang="de-DE" sz="3200" b="1" cap="none" dirty="0">
                <a:latin typeface="Candara" panose="020E0502030303020204" pitchFamily="34" charset="0"/>
              </a:rPr>
              <a:t>     Spracherwerbsphase - Klasse 6 - 9</a:t>
            </a:r>
            <a:endParaRPr lang="de-DE" sz="3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51012" y="2523392"/>
            <a:ext cx="8689976" cy="2734407"/>
          </a:xfrm>
        </p:spPr>
        <p:txBody>
          <a:bodyPr>
            <a:normAutofit/>
          </a:bodyPr>
          <a:lstStyle/>
          <a:p>
            <a:endParaRPr lang="de-DE" dirty="0"/>
          </a:p>
        </p:txBody>
      </p:sp>
      <p:pic>
        <p:nvPicPr>
          <p:cNvPr id="4" name="Grafik 3"/>
          <p:cNvPicPr/>
          <p:nvPr/>
        </p:nvPicPr>
        <p:blipFill rotWithShape="1">
          <a:blip r:embed="rId2"/>
          <a:srcRect l="36654" t="33854" r="23936" b="25439"/>
          <a:stretch/>
        </p:blipFill>
        <p:spPr bwMode="auto">
          <a:xfrm>
            <a:off x="1751012" y="2395707"/>
            <a:ext cx="6856657" cy="37237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258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2272420" y="167990"/>
            <a:ext cx="9773286" cy="193899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de-DE" sz="6000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r>
              <a:rPr lang="de-DE" sz="6000" dirty="0">
                <a:solidFill>
                  <a:srgbClr val="C29709"/>
                </a:solidFill>
                <a:latin typeface="Tempus Sans ITC" panose="04020404030D07020202" pitchFamily="82" charset="0"/>
                <a:ea typeface="+mj-ea"/>
                <a:cs typeface="+mj-cs"/>
              </a:rPr>
              <a:t>Latein als 2. Fremdsprache</a:t>
            </a:r>
          </a:p>
        </p:txBody>
      </p:sp>
      <p:sp>
        <p:nvSpPr>
          <p:cNvPr id="9219" name="Rechteck 5"/>
          <p:cNvSpPr>
            <a:spLocks noChangeArrowheads="1"/>
          </p:cNvSpPr>
          <p:nvPr/>
        </p:nvSpPr>
        <p:spPr bwMode="auto">
          <a:xfrm>
            <a:off x="2371066" y="2285466"/>
            <a:ext cx="839960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800" b="1" dirty="0">
                <a:latin typeface="Candara" panose="020E0502030303020204" pitchFamily="34" charset="0"/>
                <a:cs typeface="Calibri" pitchFamily="34" charset="0"/>
              </a:rPr>
              <a:t>Es gibt in Deutschland sehr viele Lateinschülerinnen und Lateinschüler</a:t>
            </a:r>
          </a:p>
          <a:p>
            <a:endParaRPr lang="de-DE" sz="2800" b="1" dirty="0"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de-DE" sz="2800" b="1" dirty="0">
                <a:latin typeface="Candara" panose="020E0502030303020204" pitchFamily="34" charset="0"/>
                <a:cs typeface="Calibri" pitchFamily="34" charset="0"/>
              </a:rPr>
              <a:t> – konstant!</a:t>
            </a:r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2371066" y="4192972"/>
            <a:ext cx="271670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de-DE" sz="2800" b="1" dirty="0"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de-DE" sz="2800" b="1" dirty="0">
                <a:latin typeface="Candara" panose="020E0502030303020204" pitchFamily="34" charset="0"/>
                <a:cs typeface="Calibri" pitchFamily="34" charset="0"/>
              </a:rPr>
              <a:t>Woran liegt das?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57390" y="1204637"/>
            <a:ext cx="1116533" cy="78927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96293" y="1204637"/>
            <a:ext cx="1116533" cy="789273"/>
          </a:xfrm>
          <a:prstGeom prst="rect">
            <a:avLst/>
          </a:prstGeom>
        </p:spPr>
      </p:pic>
      <p:pic>
        <p:nvPicPr>
          <p:cNvPr id="10" name="Grafik 9" descr="Ein Bild, das Museum, Artefakt, Kunst, Schnitzerei enthält.&#10;&#10;Automatisch generierte Beschreibung"/>
          <p:cNvPicPr/>
          <p:nvPr/>
        </p:nvPicPr>
        <p:blipFill>
          <a:blip r:embed="rId4"/>
          <a:stretch>
            <a:fillRect/>
          </a:stretch>
        </p:blipFill>
        <p:spPr>
          <a:xfrm flipH="1">
            <a:off x="7007383" y="2960482"/>
            <a:ext cx="2263366" cy="208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941253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b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</a:br>
            <a:r>
              <a:rPr lang="de-DE" sz="3200" b="1" cap="none" dirty="0">
                <a:latin typeface="Candara" panose="020E0502030303020204" pitchFamily="34" charset="0"/>
              </a:rPr>
              <a:t>-Spracherwerbsphase - Klasse 6 - 9</a:t>
            </a:r>
            <a:endParaRPr lang="de-DE" sz="3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26858" y="2540977"/>
            <a:ext cx="8689976" cy="2734407"/>
          </a:xfrm>
        </p:spPr>
        <p:txBody>
          <a:bodyPr>
            <a:normAutofit/>
          </a:bodyPr>
          <a:lstStyle/>
          <a:p>
            <a:endParaRPr lang="de-DE" dirty="0"/>
          </a:p>
        </p:txBody>
      </p:sp>
      <p:pic>
        <p:nvPicPr>
          <p:cNvPr id="5" name="Grafik 4"/>
          <p:cNvPicPr/>
          <p:nvPr/>
        </p:nvPicPr>
        <p:blipFill rotWithShape="1">
          <a:blip r:embed="rId2"/>
          <a:srcRect l="36543" t="37093" r="18101" b="13891"/>
          <a:stretch/>
        </p:blipFill>
        <p:spPr bwMode="auto">
          <a:xfrm>
            <a:off x="1751012" y="2242038"/>
            <a:ext cx="7145216" cy="4545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3039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941253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b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</a:br>
            <a:br>
              <a:rPr lang="de-DE" sz="3200" b="1" cap="none" dirty="0">
                <a:latin typeface="Candara" panose="020E0502030303020204" pitchFamily="34" charset="0"/>
              </a:rPr>
            </a:br>
            <a:r>
              <a:rPr lang="de-DE" sz="3200" b="1" cap="none" dirty="0">
                <a:latin typeface="Candara" panose="020E0502030303020204" pitchFamily="34" charset="0"/>
              </a:rPr>
              <a:t>                    Lektürephase-Klasse 10</a:t>
            </a:r>
            <a:endParaRPr lang="de-DE" sz="3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51012" y="2523392"/>
            <a:ext cx="8689976" cy="2734407"/>
          </a:xfrm>
        </p:spPr>
        <p:txBody>
          <a:bodyPr>
            <a:normAutofit/>
          </a:bodyPr>
          <a:lstStyle/>
          <a:p>
            <a:r>
              <a:rPr lang="de-DE" dirty="0"/>
              <a:t>Übergangslektüren</a:t>
            </a:r>
          </a:p>
          <a:p>
            <a:endParaRPr lang="de-DE" dirty="0"/>
          </a:p>
        </p:txBody>
      </p:sp>
      <p:pic>
        <p:nvPicPr>
          <p:cNvPr id="5" name="Grafik 4"/>
          <p:cNvPicPr/>
          <p:nvPr/>
        </p:nvPicPr>
        <p:blipFill rotWithShape="1">
          <a:blip r:embed="rId2"/>
          <a:srcRect l="25905" t="21220" r="41455" b="5627"/>
          <a:stretch/>
        </p:blipFill>
        <p:spPr bwMode="auto">
          <a:xfrm>
            <a:off x="1259352" y="1729911"/>
            <a:ext cx="1577975" cy="1989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Grafik 3"/>
          <p:cNvPicPr/>
          <p:nvPr/>
        </p:nvPicPr>
        <p:blipFill rotWithShape="1">
          <a:blip r:embed="rId3"/>
          <a:srcRect l="40136" t="24381" r="37397" b="11266"/>
          <a:stretch/>
        </p:blipFill>
        <p:spPr bwMode="auto">
          <a:xfrm>
            <a:off x="2264569" y="2413012"/>
            <a:ext cx="1293495" cy="2084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5"/>
          <p:cNvPicPr/>
          <p:nvPr/>
        </p:nvPicPr>
        <p:blipFill rotWithShape="1">
          <a:blip r:embed="rId4"/>
          <a:srcRect l="28826" t="27316" r="29772" b="16238"/>
          <a:stretch/>
        </p:blipFill>
        <p:spPr bwMode="auto">
          <a:xfrm>
            <a:off x="8697889" y="1771411"/>
            <a:ext cx="1879600" cy="1441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fik 6"/>
          <p:cNvPicPr/>
          <p:nvPr/>
        </p:nvPicPr>
        <p:blipFill rotWithShape="1">
          <a:blip r:embed="rId5"/>
          <a:srcRect l="38222" t="27090" r="36885" b="13754"/>
          <a:stretch/>
        </p:blipFill>
        <p:spPr bwMode="auto">
          <a:xfrm>
            <a:off x="7694845" y="3402623"/>
            <a:ext cx="1730509" cy="21901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Grafik 7"/>
          <p:cNvPicPr/>
          <p:nvPr/>
        </p:nvPicPr>
        <p:blipFill rotWithShape="1">
          <a:blip r:embed="rId6"/>
          <a:srcRect l="69097" t="28670" r="14286" b="24813"/>
          <a:stretch/>
        </p:blipFill>
        <p:spPr bwMode="auto">
          <a:xfrm>
            <a:off x="3666404" y="3579249"/>
            <a:ext cx="1528445" cy="2407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/>
          <p:cNvPicPr/>
          <p:nvPr/>
        </p:nvPicPr>
        <p:blipFill rotWithShape="1">
          <a:blip r:embed="rId7"/>
          <a:srcRect l="20064" t="38603" r="61521" b="12629"/>
          <a:stretch/>
        </p:blipFill>
        <p:spPr bwMode="auto">
          <a:xfrm>
            <a:off x="5873262" y="3806825"/>
            <a:ext cx="1441938" cy="1952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Grafik 9"/>
          <p:cNvPicPr/>
          <p:nvPr/>
        </p:nvPicPr>
        <p:blipFill rotWithShape="1">
          <a:blip r:embed="rId8"/>
          <a:srcRect l="67175" t="28670" r="12121" b="17133"/>
          <a:stretch/>
        </p:blipFill>
        <p:spPr bwMode="auto">
          <a:xfrm>
            <a:off x="1036166" y="4437854"/>
            <a:ext cx="1307881" cy="18606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/>
          <p:cNvPicPr/>
          <p:nvPr/>
        </p:nvPicPr>
        <p:blipFill rotWithShape="1">
          <a:blip r:embed="rId9"/>
          <a:srcRect l="67683" t="30025" r="12502" b="17587"/>
          <a:stretch/>
        </p:blipFill>
        <p:spPr bwMode="auto">
          <a:xfrm>
            <a:off x="2480548" y="4608097"/>
            <a:ext cx="1382492" cy="18415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1395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44110" y="360008"/>
            <a:ext cx="8689976" cy="1372076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br>
              <a:rPr lang="de-DE" sz="3200" b="1" cap="none" dirty="0">
                <a:latin typeface="Candara" panose="020E0502030303020204" pitchFamily="34" charset="0"/>
              </a:rPr>
            </a:br>
            <a:r>
              <a:rPr lang="de-DE" sz="2800" b="1" cap="none" dirty="0">
                <a:latin typeface="Candara" panose="020E0502030303020204" pitchFamily="34" charset="0"/>
              </a:rPr>
              <a:t>Lektürephase- Oberstufe</a:t>
            </a:r>
            <a:endParaRPr lang="de-DE" sz="28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12884" y="1732084"/>
            <a:ext cx="8689976" cy="512591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de-DE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de-DE" sz="2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Politische Kultur</a:t>
            </a:r>
            <a:b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Mensch und Mythos </a:t>
            </a:r>
            <a: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Liebe und Erotik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Gestalten der Antiken Mythologie </a:t>
            </a:r>
            <a:b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Römische Lebensart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Formen Menschlichen Zusammenlebens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Liebe, Glück, Liebeskummer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Mythologie</a:t>
            </a:r>
            <a:b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Menschliches, allzu Menschliches - Menschliche Verhaltensschwächen und körperliche Gebrechen </a:t>
            </a:r>
            <a:b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Aussehen und persönlicher Stil </a:t>
            </a:r>
            <a:b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de-DE" b="1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Rolle der Frau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de-DE" sz="2400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„De </a:t>
            </a:r>
            <a:r>
              <a:rPr lang="de-DE" sz="2400" cap="none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Amicitia</a:t>
            </a:r>
            <a:r>
              <a:rPr lang="de-DE" sz="2400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“: Wahre Freunde – Falsche Freunde – Alte / Neue Freunde</a:t>
            </a:r>
            <a:br>
              <a:rPr lang="de-DE" cap="non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cap="none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00" y="4528038"/>
            <a:ext cx="1702169" cy="170216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8679" y="70987"/>
            <a:ext cx="2153321" cy="31743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54" y="2294219"/>
            <a:ext cx="1553516" cy="1631546"/>
          </a:xfrm>
          <a:prstGeom prst="rect">
            <a:avLst/>
          </a:prstGeom>
        </p:spPr>
      </p:pic>
      <p:pic>
        <p:nvPicPr>
          <p:cNvPr id="7" name="Bild 1" descr="Herzen, Valentine, Liebe, Romantik, Urlaub, Fei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307" y="3109992"/>
            <a:ext cx="2016125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14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20008" y="289670"/>
            <a:ext cx="10027749" cy="1301738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r>
              <a:rPr lang="de-DE" sz="3200" b="1" cap="none" dirty="0">
                <a:latin typeface="Candara" panose="020E0502030303020204" pitchFamily="34" charset="0"/>
              </a:rPr>
              <a:t> - Lektürephase Oberstufe</a:t>
            </a:r>
            <a:endParaRPr lang="de-DE" sz="3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51012" y="1591408"/>
            <a:ext cx="8689976" cy="5099538"/>
          </a:xfrm>
        </p:spPr>
        <p:txBody>
          <a:bodyPr>
            <a:normAutofit fontScale="85000" lnSpcReduction="20000"/>
          </a:bodyPr>
          <a:lstStyle/>
          <a:p>
            <a:pPr algn="l"/>
            <a:endParaRPr lang="de-DE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 1 Rhetorik – mit allem was dazu gehört    </a:t>
            </a:r>
          </a:p>
          <a:p>
            <a:pPr algn="l"/>
            <a:endParaRPr lang="de-DE" sz="24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sz="2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 ideale Redner</a:t>
            </a:r>
          </a:p>
          <a:p>
            <a:pPr algn="l"/>
            <a:r>
              <a:rPr lang="de-DE" sz="2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Macht, Bedeutung, Verantwortung </a:t>
            </a:r>
          </a:p>
          <a:p>
            <a:pPr algn="l"/>
            <a:r>
              <a:rPr lang="de-DE" sz="2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Ausbildung und Profil </a:t>
            </a:r>
          </a:p>
          <a:p>
            <a:pPr algn="l"/>
            <a:r>
              <a:rPr lang="de-DE" sz="2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ideale Rede</a:t>
            </a:r>
          </a:p>
          <a:p>
            <a:pPr algn="l"/>
            <a:r>
              <a:rPr lang="de-DE" sz="2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Arten und Aufbau einer Rede, Vortragsstile: </a:t>
            </a:r>
          </a:p>
          <a:p>
            <a:pPr algn="l"/>
            <a:r>
              <a:rPr lang="de-DE" sz="2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Stimme, Gestik und Mimik, Stilfiguren als rhetorische Mittel</a:t>
            </a:r>
          </a:p>
          <a:p>
            <a:pPr algn="l"/>
            <a:r>
              <a:rPr lang="de-DE" sz="21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sz="2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Rhetorik für die Liebeskunst, Werben und Verführen</a:t>
            </a:r>
          </a:p>
          <a:p>
            <a:pPr algn="l"/>
            <a:r>
              <a:rPr lang="de-DE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de-D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4" name="Bild 1" descr="C:\Users\Brabaender\AppData\Local\Microsoft\Windows\INetCache\Content.MSO\7CD6C26B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059" y="1736827"/>
            <a:ext cx="1005841" cy="1308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 1" descr="C:\Users\Brabaender\AppData\Local\Microsoft\Windows\INetCache\Content.MSO\EE9787E4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065" y="2642814"/>
            <a:ext cx="925325" cy="998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6332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00481" y="298462"/>
            <a:ext cx="9806599" cy="1284151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r>
              <a:rPr lang="de-DE" sz="3200" b="1" cap="none" dirty="0">
                <a:latin typeface="Candara" panose="020E0502030303020204" pitchFamily="34" charset="0"/>
              </a:rPr>
              <a:t> - Lektürephase-Oberstufe</a:t>
            </a:r>
            <a:endParaRPr lang="de-DE" sz="3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00481" y="1925515"/>
            <a:ext cx="8689976" cy="4176346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de-DE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 2 Individuum und die Gemeinschaft   </a:t>
            </a:r>
          </a:p>
          <a:p>
            <a:pPr algn="l"/>
            <a:endParaRPr lang="de-DE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Mensch als </a:t>
            </a:r>
            <a:r>
              <a:rPr lang="de-DE" sz="32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animal</a:t>
            </a:r>
            <a:r>
              <a:rPr lang="de-DE" sz="32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32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sociale</a:t>
            </a:r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Rechte und Pflichten, Staatsdefinitionen und Staatsformen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Macht und Verantwortung des idealen „Staatsmannes“ 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Lob und Ironie 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sz="32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Aeneas</a:t>
            </a:r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der Prototyp eines „Staatsmannes“?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Tragödie des </a:t>
            </a:r>
            <a:r>
              <a:rPr lang="de-DE" sz="32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Aeneas</a:t>
            </a:r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zwischen seiner Liebe zu Dido und seinem Schicksal</a:t>
            </a:r>
            <a:r>
              <a:rPr lang="de-DE" sz="32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  <a:p>
            <a:pPr algn="l"/>
            <a:r>
              <a:rPr lang="de-DE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de-D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4" name="Bild 1" descr="Staatsverständnis – Ein Vergleich zwischen Ciceros Vorstellungen und dem  Grundgesetz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328" y="1582615"/>
            <a:ext cx="1353185" cy="190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5493">
            <a:off x="1070263" y="3337195"/>
            <a:ext cx="1010084" cy="101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48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86181" y="333631"/>
            <a:ext cx="10175876" cy="1310531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r>
              <a:rPr lang="de-DE" sz="3200" b="1" cap="none" dirty="0">
                <a:latin typeface="Candara" panose="020E0502030303020204" pitchFamily="34" charset="0"/>
              </a:rPr>
              <a:t> - Lektürephase-Oberstufe</a:t>
            </a:r>
            <a:endParaRPr lang="de-DE" sz="3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86181" y="2180491"/>
            <a:ext cx="8689976" cy="3842239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de-DE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Q3 Philosophie als Lehre und Lebenshilfe</a:t>
            </a:r>
          </a:p>
          <a:p>
            <a:pPr algn="l"/>
            <a:endParaRPr lang="de-DE" sz="20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Zeit? - Freunde? - Schicksal? – Lebensziele?-Glück?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innere und äußere Freiheit</a:t>
            </a:r>
          </a:p>
          <a:p>
            <a:pPr algn="l">
              <a:buFontTx/>
              <a:buChar char="-"/>
            </a:pPr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Schicksal und Willensfreiheit</a:t>
            </a:r>
          </a:p>
          <a:p>
            <a:pPr algn="l">
              <a:buFontTx/>
              <a:buChar char="-"/>
            </a:pPr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Gottes- und Weltbildvorstellungen </a:t>
            </a:r>
          </a:p>
          <a:p>
            <a:pPr algn="l">
              <a:buFontTx/>
              <a:buChar char="-"/>
            </a:pPr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Bedeutung des </a:t>
            </a:r>
            <a:r>
              <a:rPr lang="de-DE" sz="32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schicksalsgedankens</a:t>
            </a:r>
            <a:endParaRPr lang="de-DE" sz="3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Leben nach dem Ideal – die Lehren der Stoa und Epikurs</a:t>
            </a:r>
          </a:p>
          <a:p>
            <a:pPr algn="l"/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Mensch als </a:t>
            </a:r>
            <a:r>
              <a:rPr lang="de-DE" sz="3200" i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animal</a:t>
            </a:r>
            <a:r>
              <a:rPr lang="de-DE" sz="32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rationale </a:t>
            </a:r>
            <a:r>
              <a:rPr lang="de-DE" sz="3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 Mittelpunkt des Kosmos</a:t>
            </a:r>
          </a:p>
          <a:p>
            <a:endParaRPr lang="de-DE" dirty="0">
              <a:solidFill>
                <a:schemeClr val="tx2"/>
              </a:solidFill>
            </a:endParaRPr>
          </a:p>
        </p:txBody>
      </p:sp>
      <p:pic>
        <p:nvPicPr>
          <p:cNvPr id="4" name="Bild 1" descr="Ethisches Handeln. Der Mensch als &quot;homo ethicos&quot;? - brgdomat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575" y="1958909"/>
            <a:ext cx="2392045" cy="1916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850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941253"/>
          </a:xfrm>
        </p:spPr>
        <p:txBody>
          <a:bodyPr/>
          <a:lstStyle/>
          <a:p>
            <a:r>
              <a:rPr lang="de-DE" b="1" cap="none" dirty="0">
                <a:latin typeface="Candara" panose="020E0502030303020204" pitchFamily="34" charset="0"/>
              </a:rPr>
              <a:t>Latein im Unterricht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51012" y="3068516"/>
            <a:ext cx="8689976" cy="2189284"/>
          </a:xfrm>
        </p:spPr>
        <p:txBody>
          <a:bodyPr>
            <a:normAutofit/>
          </a:bodyPr>
          <a:lstStyle/>
          <a:p>
            <a:r>
              <a:rPr lang="de-DE" dirty="0"/>
              <a:t>Nicht nur für die </a:t>
            </a:r>
            <a:r>
              <a:rPr lang="de-DE" dirty="0" err="1">
                <a:solidFill>
                  <a:schemeClr val="accent1"/>
                </a:solidFill>
              </a:rPr>
              <a:t>optimi</a:t>
            </a:r>
            <a:r>
              <a:rPr lang="de-DE" dirty="0"/>
              <a:t> und </a:t>
            </a:r>
            <a:r>
              <a:rPr lang="de-DE" dirty="0" err="1">
                <a:solidFill>
                  <a:srgbClr val="FF0000"/>
                </a:solidFill>
              </a:rPr>
              <a:t>optimae</a:t>
            </a:r>
            <a:r>
              <a:rPr lang="de-DE" dirty="0"/>
              <a:t> </a:t>
            </a:r>
            <a:r>
              <a:rPr lang="de-DE" dirty="0" err="1"/>
              <a:t>linguae</a:t>
            </a:r>
            <a:r>
              <a:rPr lang="de-DE" dirty="0"/>
              <a:t> </a:t>
            </a:r>
            <a:r>
              <a:rPr lang="de-DE" dirty="0" err="1"/>
              <a:t>Latinae</a:t>
            </a:r>
            <a:endParaRPr lang="de-DE" dirty="0"/>
          </a:p>
          <a:p>
            <a:endParaRPr lang="de-DE" dirty="0"/>
          </a:p>
          <a:p>
            <a:r>
              <a:rPr lang="de-DE" dirty="0"/>
              <a:t>…mit Latein - mit </a:t>
            </a:r>
            <a:r>
              <a:rPr lang="de-DE" dirty="0">
                <a:solidFill>
                  <a:schemeClr val="accent5"/>
                </a:solidFill>
              </a:rPr>
              <a:t>Hirn</a:t>
            </a:r>
            <a:r>
              <a:rPr lang="de-DE" dirty="0"/>
              <a:t>, </a:t>
            </a:r>
            <a:r>
              <a:rPr lang="de-DE" dirty="0">
                <a:solidFill>
                  <a:srgbClr val="C00000"/>
                </a:solidFill>
              </a:rPr>
              <a:t>Herz</a:t>
            </a:r>
            <a:r>
              <a:rPr lang="de-DE" dirty="0"/>
              <a:t> und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Humor</a:t>
            </a:r>
            <a:r>
              <a:rPr lang="de-DE" dirty="0"/>
              <a:t> sicher ……bis zum Abitur…</a:t>
            </a:r>
          </a:p>
        </p:txBody>
      </p:sp>
    </p:spTree>
    <p:extLst>
      <p:ext uri="{BB962C8B-B14F-4D97-AF65-F5344CB8AC3E}">
        <p14:creationId xmlns:p14="http://schemas.microsoft.com/office/powerpoint/2010/main" val="4252241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65A6B0-C2EB-4A06-903E-F50797AB5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596900"/>
            <a:ext cx="8108950" cy="3683000"/>
          </a:xfrm>
        </p:spPr>
        <p:txBody>
          <a:bodyPr/>
          <a:lstStyle/>
          <a:p>
            <a:pPr>
              <a:defRPr/>
            </a:pPr>
            <a:br>
              <a:rPr lang="de-DE" dirty="0">
                <a:latin typeface="Tempus Sans ITC" panose="04020404030D07020202" pitchFamily="82" charset="0"/>
              </a:rPr>
            </a:br>
            <a:br>
              <a:rPr lang="de-DE" dirty="0">
                <a:latin typeface="Tempus Sans ITC" panose="04020404030D07020202" pitchFamily="82" charset="0"/>
              </a:rPr>
            </a:br>
            <a:endParaRPr lang="de-DE" dirty="0">
              <a:latin typeface="Tempus Sans ITC" panose="04020404030D07020202" pitchFamily="82" charset="0"/>
            </a:endParaRPr>
          </a:p>
        </p:txBody>
      </p:sp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36575"/>
            <a:ext cx="38862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Grafi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999" y="827089"/>
            <a:ext cx="5573713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feld 10"/>
          <p:cNvSpPr txBox="1">
            <a:spLocks noChangeArrowheads="1"/>
          </p:cNvSpPr>
          <p:nvPr/>
        </p:nvSpPr>
        <p:spPr bwMode="auto">
          <a:xfrm>
            <a:off x="5354639" y="1779589"/>
            <a:ext cx="2016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cs-CZ" sz="2800" b="1">
                <a:solidFill>
                  <a:srgbClr val="002060"/>
                </a:solidFill>
                <a:latin typeface="Comic Sans MS" panose="030F0702030302020204" pitchFamily="66" charset="0"/>
              </a:rPr>
              <a:t>LATINUM</a:t>
            </a:r>
          </a:p>
        </p:txBody>
      </p:sp>
      <p:sp>
        <p:nvSpPr>
          <p:cNvPr id="31751" name="Textfeld 12"/>
          <p:cNvSpPr txBox="1">
            <a:spLocks noChangeArrowheads="1"/>
          </p:cNvSpPr>
          <p:nvPr/>
        </p:nvSpPr>
        <p:spPr bwMode="auto">
          <a:xfrm>
            <a:off x="4676776" y="2566989"/>
            <a:ext cx="3673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cs-CZ" sz="1400" b="1">
                <a:latin typeface="Comic Sans MS" panose="030F0702030302020204" pitchFamily="66" charset="0"/>
              </a:rPr>
              <a:t>SPRACH- UND KULTURUNTERRICHT</a:t>
            </a:r>
          </a:p>
        </p:txBody>
      </p:sp>
      <p:sp>
        <p:nvSpPr>
          <p:cNvPr id="31752" name="Textfeld 14"/>
          <p:cNvSpPr txBox="1">
            <a:spLocks noChangeArrowheads="1"/>
          </p:cNvSpPr>
          <p:nvPr/>
        </p:nvSpPr>
        <p:spPr bwMode="auto">
          <a:xfrm rot="-5400000">
            <a:off x="3680620" y="4171158"/>
            <a:ext cx="20161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cs-CZ" sz="1600" b="1">
                <a:latin typeface="Comic Sans MS" panose="030F0702030302020204" pitchFamily="66" charset="0"/>
              </a:rPr>
              <a:t>ALTE SPRACHE</a:t>
            </a:r>
          </a:p>
        </p:txBody>
      </p:sp>
      <p:sp>
        <p:nvSpPr>
          <p:cNvPr id="31753" name="Textfeld 16"/>
          <p:cNvSpPr txBox="1">
            <a:spLocks noChangeArrowheads="1"/>
          </p:cNvSpPr>
          <p:nvPr/>
        </p:nvSpPr>
        <p:spPr bwMode="auto">
          <a:xfrm rot="-5400000">
            <a:off x="4059238" y="3554413"/>
            <a:ext cx="3151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cs-CZ" sz="1600" b="1">
                <a:latin typeface="Comic Sans MS" panose="030F0702030302020204" pitchFamily="66" charset="0"/>
              </a:rPr>
              <a:t>DEUTSCH</a:t>
            </a:r>
            <a:r>
              <a:rPr lang="de-DE" altLang="cs-CZ" sz="800" b="1">
                <a:latin typeface="Comic Sans MS" panose="030F0702030302020204" pitchFamily="66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cs-CZ" sz="800" b="1">
                <a:latin typeface="Comic Sans MS" panose="030F0702030302020204" pitchFamily="66" charset="0"/>
              </a:rPr>
              <a:t>(GRAMMATIK + FREMDWÖRTER)</a:t>
            </a:r>
          </a:p>
        </p:txBody>
      </p:sp>
      <p:sp>
        <p:nvSpPr>
          <p:cNvPr id="31754" name="Textfeld 18"/>
          <p:cNvSpPr txBox="1">
            <a:spLocks noChangeArrowheads="1"/>
          </p:cNvSpPr>
          <p:nvPr/>
        </p:nvSpPr>
        <p:spPr bwMode="auto">
          <a:xfrm rot="-5400000">
            <a:off x="5950744" y="3867944"/>
            <a:ext cx="25082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cs-CZ" sz="1400" b="1">
                <a:latin typeface="Comic Sans MS" panose="030F0702030302020204" pitchFamily="66" charset="0"/>
              </a:rPr>
              <a:t>GRUNDLAGE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cs-CZ" sz="1200" b="1">
                <a:latin typeface="Comic Sans MS" panose="030F0702030302020204" pitchFamily="66" charset="0"/>
              </a:rPr>
              <a:t>MODERNE</a:t>
            </a:r>
            <a:r>
              <a:rPr lang="de-DE" altLang="cs-CZ" sz="1400" b="1">
                <a:latin typeface="Comic Sans MS" panose="030F0702030302020204" pitchFamily="66" charset="0"/>
              </a:rPr>
              <a:t> </a:t>
            </a:r>
            <a:r>
              <a:rPr lang="de-DE" altLang="cs-CZ" sz="1200" b="1">
                <a:latin typeface="Comic Sans MS" panose="030F0702030302020204" pitchFamily="66" charset="0"/>
              </a:rPr>
              <a:t>FREMDSPRACHEN</a:t>
            </a:r>
            <a:endParaRPr lang="de-DE" altLang="cs-CZ" sz="1800" b="1">
              <a:latin typeface="Comic Sans MS" panose="030F0702030302020204" pitchFamily="66" charset="0"/>
            </a:endParaRPr>
          </a:p>
        </p:txBody>
      </p:sp>
      <p:sp>
        <p:nvSpPr>
          <p:cNvPr id="31755" name="Textfeld 20"/>
          <p:cNvSpPr txBox="1">
            <a:spLocks noChangeArrowheads="1"/>
          </p:cNvSpPr>
          <p:nvPr/>
        </p:nvSpPr>
        <p:spPr bwMode="auto">
          <a:xfrm rot="-5400000">
            <a:off x="6831807" y="3780632"/>
            <a:ext cx="26193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cs-CZ" sz="1400" b="1">
                <a:latin typeface="Comic Sans MS" panose="030F0702030302020204" pitchFamily="66" charset="0"/>
              </a:rPr>
              <a:t>EUROPÄISCHE KULTUR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cs-CZ" sz="900" b="1">
                <a:latin typeface="Comic Sans MS" panose="030F0702030302020204" pitchFamily="66" charset="0"/>
              </a:rPr>
              <a:t>KUNST-PHILOSOPHIE-GESCHICHTE-LITERATUR</a:t>
            </a:r>
            <a:endParaRPr lang="de-DE" altLang="cs-CZ" sz="1200" b="1">
              <a:latin typeface="Comic Sans MS" panose="030F0702030302020204" pitchFamily="66" charset="0"/>
            </a:endParaRPr>
          </a:p>
        </p:txBody>
      </p:sp>
      <p:pic>
        <p:nvPicPr>
          <p:cNvPr id="31756" name="Bild 1" descr="Buch, Stift, Schule, Lesen, Schreib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88" y="5886450"/>
            <a:ext cx="11493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Bild 1" descr="Mann, Musik, Hören, Ton, Song, Tanz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4872038"/>
            <a:ext cx="5842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Bild 1" descr="Mann, Tanzen, Kopfhörer, Musik, Tänzerin, Pose, Ju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754563"/>
            <a:ext cx="6667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989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94FAD61-638C-4D97-8C5E-830CF4565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4826" y="1196976"/>
            <a:ext cx="8397875" cy="2232025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de-DE" sz="3200" dirty="0">
                <a:solidFill>
                  <a:srgbClr val="C29709"/>
                </a:solidFill>
                <a:latin typeface="Tempus Sans ITC" panose="04020404030D07020202" pitchFamily="82" charset="0"/>
              </a:rPr>
            </a:br>
            <a:br>
              <a:rPr lang="de-DE" sz="3200" dirty="0">
                <a:solidFill>
                  <a:srgbClr val="C29709"/>
                </a:solidFill>
                <a:latin typeface="Tempus Sans ITC" panose="04020404030D07020202" pitchFamily="82" charset="0"/>
              </a:rPr>
            </a:br>
            <a:br>
              <a:rPr lang="de-DE" sz="3200" dirty="0">
                <a:solidFill>
                  <a:srgbClr val="C29709"/>
                </a:solidFill>
                <a:latin typeface="Tempus Sans ITC" panose="04020404030D07020202" pitchFamily="82" charset="0"/>
              </a:rPr>
            </a:br>
            <a:br>
              <a:rPr lang="de-DE" sz="3200" dirty="0">
                <a:solidFill>
                  <a:srgbClr val="C29709"/>
                </a:solidFill>
                <a:latin typeface="Tempus Sans ITC" panose="04020404030D07020202" pitchFamily="82" charset="0"/>
              </a:rPr>
            </a:br>
            <a:r>
              <a:rPr lang="de-DE" sz="3200" dirty="0">
                <a:solidFill>
                  <a:srgbClr val="C29709"/>
                </a:solidFill>
                <a:latin typeface="Tempus Sans ITC" panose="04020404030D07020202" pitchFamily="82" charset="0"/>
              </a:rPr>
              <a:t>ROMA AETERNA </a:t>
            </a:r>
            <a:br>
              <a:rPr lang="de-DE" sz="3200" dirty="0">
                <a:solidFill>
                  <a:srgbClr val="C29709"/>
                </a:solidFill>
                <a:latin typeface="Tempus Sans ITC" panose="04020404030D07020202" pitchFamily="82" charset="0"/>
              </a:rPr>
            </a:br>
            <a:r>
              <a:rPr lang="de-DE" sz="2400" dirty="0">
                <a:solidFill>
                  <a:srgbClr val="C29709"/>
                </a:solidFill>
                <a:latin typeface="Tempus Sans ITC" panose="04020404030D07020202" pitchFamily="82" charset="0"/>
              </a:rPr>
              <a:t>LK GK LATEIN</a:t>
            </a:r>
            <a:br>
              <a:rPr lang="de-DE" sz="5400" dirty="0">
                <a:solidFill>
                  <a:srgbClr val="C29709"/>
                </a:solidFill>
                <a:latin typeface="Tempus Sans ITC" panose="04020404030D07020202" pitchFamily="82" charset="0"/>
              </a:rPr>
            </a:br>
            <a:endParaRPr lang="de-DE" dirty="0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A119E566-1467-4C07-9BC8-CCA461614C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1313" y="3124201"/>
            <a:ext cx="6146800" cy="28543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836614"/>
            <a:ext cx="44640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3092451"/>
            <a:ext cx="3671887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92451"/>
            <a:ext cx="381635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016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C2D78F-F461-4D89-A4C8-BC81BCBBF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1700214"/>
            <a:ext cx="8243888" cy="460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de-DE" sz="2400" dirty="0"/>
            </a:br>
            <a:endParaRPr lang="de-DE" dirty="0"/>
          </a:p>
        </p:txBody>
      </p:sp>
      <p:sp>
        <p:nvSpPr>
          <p:cNvPr id="48131" name="Inhaltsplatzhalter 2"/>
          <p:cNvSpPr>
            <a:spLocks noGrp="1" noChangeArrowheads="1"/>
          </p:cNvSpPr>
          <p:nvPr>
            <p:ph idx="1"/>
          </p:nvPr>
        </p:nvSpPr>
        <p:spPr>
          <a:xfrm>
            <a:off x="2927350" y="5640388"/>
            <a:ext cx="6769100" cy="52546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DE" altLang="de-DE" sz="2800" b="1">
                <a:solidFill>
                  <a:srgbClr val="C29709"/>
                </a:solidFill>
                <a:latin typeface="Tempus Sans ITC" panose="04020404030D07020202" pitchFamily="82" charset="0"/>
              </a:rPr>
              <a:t>SAALBURG STUFE 6</a:t>
            </a:r>
            <a:endParaRPr lang="de-DE" altLang="de-DE" sz="2800" b="1"/>
          </a:p>
        </p:txBody>
      </p:sp>
      <p:pic>
        <p:nvPicPr>
          <p:cNvPr id="4813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836614"/>
            <a:ext cx="446405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3" name="Grafik 3" descr="\\S30050004MTK\brabaender$\userhome\data\Birgitt\Schulleitung\Profil 2\Saalburg Abi 2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07"/>
          <a:stretch>
            <a:fillRect/>
          </a:stretch>
        </p:blipFill>
        <p:spPr bwMode="auto">
          <a:xfrm>
            <a:off x="3143250" y="1536700"/>
            <a:ext cx="6192838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3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DD483-400E-63C5-C573-B0A22127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401669"/>
          </a:xfrm>
        </p:spPr>
        <p:txBody>
          <a:bodyPr>
            <a:normAutofit/>
          </a:bodyPr>
          <a:lstStyle/>
          <a:p>
            <a:pPr algn="l"/>
            <a:r>
              <a:rPr lang="de-DE" b="1" cap="none" dirty="0">
                <a:solidFill>
                  <a:schemeClr val="tx2"/>
                </a:solidFill>
                <a:latin typeface="Candara" panose="020E0502030303020204" pitchFamily="34" charset="0"/>
              </a:rPr>
              <a:t>Latein als 2. Fremdsprache – Übersicht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0983F1-74CA-9FA1-6EB7-B0C6EB3AB8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28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1. Latein ganz nah</a:t>
            </a:r>
            <a:br>
              <a:rPr lang="de-DE" sz="2800" b="1" cap="none" dirty="0">
                <a:latin typeface="Candara" panose="020E0502030303020204" pitchFamily="34" charset="0"/>
              </a:rPr>
            </a:br>
            <a:r>
              <a:rPr lang="de-DE" sz="2800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2. Mit Latein fällt vieles leichter</a:t>
            </a:r>
            <a:br>
              <a:rPr lang="de-DE" sz="2800" b="1" cap="none" dirty="0">
                <a:latin typeface="Candara" panose="020E0502030303020204" pitchFamily="34" charset="0"/>
              </a:rPr>
            </a:br>
            <a:r>
              <a:rPr lang="de-DE" sz="28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de-DE" sz="2800" b="1" cap="none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4. Stimmen von Lateinschülerinnen und -schülern</a:t>
            </a:r>
            <a:endParaRPr lang="de-DE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Grafik 5" descr="Ein Bild, das Menschliches Gesicht, Modeaccessoire, Statue, Sonnenbrille enthält.&#10;&#10;Automatisch generierte Beschreibung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7921870" y="2104878"/>
            <a:ext cx="1995854" cy="208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57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/>
          <p:nvPr/>
        </p:nvSpPr>
        <p:spPr>
          <a:xfrm>
            <a:off x="1524001" y="1"/>
            <a:ext cx="8460357" cy="908639"/>
          </a:xfrm>
          <a:prstGeom prst="rect">
            <a:avLst/>
          </a:prstGeom>
          <a:solidFill>
            <a:schemeClr val="bg1"/>
          </a:solidFill>
          <a:ln w="12600" cap="flat">
            <a:solidFill>
              <a:schemeClr val="bg1"/>
            </a:solidFill>
            <a:prstDash val="solid"/>
            <a:miter/>
          </a:ln>
          <a:effectLst>
            <a:outerShdw dist="25557" algn="tl">
              <a:srgbClr val="000000">
                <a:alpha val="60000"/>
              </a:srgbClr>
            </a:outerShdw>
          </a:effectLst>
        </p:spPr>
        <p:txBody>
          <a:bodyPr vert="horz" wrap="square" lIns="91440" tIns="45720" rIns="91440" bIns="45720" anchor="ctr" anchorCtr="1" compatLnSpc="0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b="1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Microsoft YaHei" pitchFamily="2"/>
                <a:cs typeface="Mangal" pitchFamily="2"/>
              </a:rPr>
              <a:t>Auf den Spuren der Römer - Ausflüge</a:t>
            </a:r>
          </a:p>
        </p:txBody>
      </p:sp>
      <p:pic>
        <p:nvPicPr>
          <p:cNvPr id="3" name="Picture 2" descr="Rekonstruiertes Amphitheater der Colonia Ulpia Traiana im heutigen LVR-Archäologischen Park Xanten (Quelle: Dießenbacher Tewissen Informationsmedien)"/>
          <p:cNvPicPr>
            <a:picLocks noChangeAspect="1"/>
          </p:cNvPicPr>
          <p:nvPr/>
        </p:nvPicPr>
        <p:blipFill>
          <a:blip r:embed="rId3"/>
          <a:srcRect l="7878"/>
          <a:stretch>
            <a:fillRect/>
          </a:stretch>
        </p:blipFill>
        <p:spPr>
          <a:xfrm>
            <a:off x="1524000" y="927000"/>
            <a:ext cx="4615641" cy="24198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4" descr="http://upload.wikimedia.org/wikipedia/commons/e/ee/Trier_Porta_Nigra_BW_1.JPG"/>
          <p:cNvPicPr>
            <a:picLocks noChangeAspect="1"/>
          </p:cNvPicPr>
          <p:nvPr/>
        </p:nvPicPr>
        <p:blipFill>
          <a:blip r:embed="rId4"/>
          <a:srcRect r="1702"/>
          <a:stretch>
            <a:fillRect/>
          </a:stretch>
        </p:blipFill>
        <p:spPr>
          <a:xfrm>
            <a:off x="6603023" y="927002"/>
            <a:ext cx="3381700" cy="23523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2" descr="http://www.fineandmine.de/fileadmin/templates/index_01_FILES/slide/pictures/Rom.jpg"/>
          <p:cNvPicPr>
            <a:picLocks noChangeAspect="1"/>
          </p:cNvPicPr>
          <p:nvPr/>
        </p:nvPicPr>
        <p:blipFill>
          <a:blip r:embed="rId5"/>
          <a:srcRect r="7663"/>
          <a:stretch>
            <a:fillRect/>
          </a:stretch>
        </p:blipFill>
        <p:spPr>
          <a:xfrm>
            <a:off x="5826361" y="3995030"/>
            <a:ext cx="3621388" cy="261642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4" descr="http://www.holidaycheck.de/data/urlaubsbilder/images/41/1157013062.jpg"/>
          <p:cNvPicPr>
            <a:picLocks noChangeAspect="1"/>
          </p:cNvPicPr>
          <p:nvPr/>
        </p:nvPicPr>
        <p:blipFill>
          <a:blip r:embed="rId6"/>
          <a:srcRect l="19206" t="25545" r="3422"/>
          <a:stretch>
            <a:fillRect/>
          </a:stretch>
        </p:blipFill>
        <p:spPr>
          <a:xfrm>
            <a:off x="1524002" y="3801599"/>
            <a:ext cx="3250222" cy="234825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1607891" y="1023457"/>
            <a:ext cx="2130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Archäologischer Park Xanten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149113" y="3689624"/>
            <a:ext cx="177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Römisches Köln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747822" y="897148"/>
            <a:ext cx="177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Römisches Trier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447749" y="4058956"/>
            <a:ext cx="1964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Stufe 13:  Rom</a:t>
            </a:r>
          </a:p>
        </p:txBody>
      </p:sp>
    </p:spTree>
    <p:extLst>
      <p:ext uri="{BB962C8B-B14F-4D97-AF65-F5344CB8AC3E}">
        <p14:creationId xmlns:p14="http://schemas.microsoft.com/office/powerpoint/2010/main" val="3816115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26D753-5401-49C4-9F1B-81B459E4D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1700214"/>
            <a:ext cx="8243888" cy="460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de-DE" sz="2400" dirty="0"/>
            </a:br>
            <a:endParaRPr lang="de-DE" dirty="0"/>
          </a:p>
        </p:txBody>
      </p:sp>
      <p:sp>
        <p:nvSpPr>
          <p:cNvPr id="49155" name="Inhaltsplatzhalter 2"/>
          <p:cNvSpPr>
            <a:spLocks noGrp="1" noChangeArrowheads="1"/>
          </p:cNvSpPr>
          <p:nvPr>
            <p:ph idx="1"/>
          </p:nvPr>
        </p:nvSpPr>
        <p:spPr>
          <a:xfrm>
            <a:off x="2279650" y="5465763"/>
            <a:ext cx="8388350" cy="4699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de-DE" altLang="de-DE" sz="2800" b="1" dirty="0">
                <a:solidFill>
                  <a:srgbClr val="C29709"/>
                </a:solidFill>
                <a:latin typeface="Tempus Sans ITC" panose="04020404030D07020202" pitchFamily="82" charset="0"/>
              </a:rPr>
              <a:t>BUNTE GÖTTER IM LIEBIEGHAUS FFM 2022</a:t>
            </a:r>
            <a:endParaRPr lang="de-DE" altLang="de-DE" sz="2800" b="1" dirty="0"/>
          </a:p>
        </p:txBody>
      </p:sp>
      <p:pic>
        <p:nvPicPr>
          <p:cNvPr id="4915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836614"/>
            <a:ext cx="446405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7" name="Grafi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9" t="21568" r="34473" b="18867"/>
          <a:stretch>
            <a:fillRect/>
          </a:stretch>
        </p:blipFill>
        <p:spPr bwMode="auto">
          <a:xfrm>
            <a:off x="2962276" y="1520825"/>
            <a:ext cx="712946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508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68AA24-AC4D-4EFD-B7BC-E27711A50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e-DE" sz="3000" b="1" dirty="0">
                <a:solidFill>
                  <a:srgbClr val="C29709"/>
                </a:solidFill>
                <a:latin typeface="Tempus Sans ITC" panose="04020404030007020202" pitchFamily="82" charset="0"/>
              </a:rPr>
              <a:t> Leistungskurs Latein</a:t>
            </a:r>
          </a:p>
        </p:txBody>
      </p:sp>
      <p:pic>
        <p:nvPicPr>
          <p:cNvPr id="53251" name="Inhaltsplatzhalter 7" descr="Ein Bild, das Person, Gruppe, draußen, darstellend enthält.&#10;&#10;Automatisch generierte Beschreibu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8075" y="1700214"/>
            <a:ext cx="5099050" cy="3851275"/>
          </a:xfrm>
        </p:spPr>
      </p:pic>
      <p:pic>
        <p:nvPicPr>
          <p:cNvPr id="5325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333375"/>
            <a:ext cx="44640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196688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704A80-CCE5-4521-BFEE-5B043BE6F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de-DE" sz="3300" b="1" dirty="0">
                <a:solidFill>
                  <a:srgbClr val="C29709"/>
                </a:solidFill>
                <a:latin typeface="Tempus Sans ITC" panose="04020404030007020202" pitchFamily="82" charset="0"/>
              </a:rPr>
              <a:t>....mit seinem Latein ist man nie am Ende</a:t>
            </a:r>
          </a:p>
        </p:txBody>
      </p:sp>
      <p:pic>
        <p:nvPicPr>
          <p:cNvPr id="54275" name="IMG_4868">
            <a:hlinkClick r:id="" action="ppaction://media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7550" y="1836739"/>
            <a:ext cx="3467100" cy="1984375"/>
          </a:xfrm>
        </p:spPr>
      </p:pic>
      <p:pic>
        <p:nvPicPr>
          <p:cNvPr id="5427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252414"/>
            <a:ext cx="446405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7" name="Grafik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3657600"/>
            <a:ext cx="3906838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Grafik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8" b="14882"/>
          <a:stretch>
            <a:fillRect/>
          </a:stretch>
        </p:blipFill>
        <p:spPr bwMode="auto">
          <a:xfrm>
            <a:off x="2476501" y="1701800"/>
            <a:ext cx="3325813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Grafik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6" t="22581" r="65952" b="53040"/>
          <a:stretch>
            <a:fillRect/>
          </a:stretch>
        </p:blipFill>
        <p:spPr bwMode="auto">
          <a:xfrm>
            <a:off x="9548814" y="2903538"/>
            <a:ext cx="7191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Grafik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7" t="36304" r="64780" b="40215"/>
          <a:stretch>
            <a:fillRect/>
          </a:stretch>
        </p:blipFill>
        <p:spPr bwMode="auto">
          <a:xfrm>
            <a:off x="6743701" y="5516564"/>
            <a:ext cx="9366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Grafik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588" y="4189413"/>
            <a:ext cx="13462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Grafik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1" y="1701800"/>
            <a:ext cx="1287463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014505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FF363F-5DC0-41EE-A0A0-D27D07592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b="1" dirty="0">
                <a:solidFill>
                  <a:srgbClr val="C29709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Wir bieten größte Vielfalt…</a:t>
            </a:r>
            <a:br>
              <a:rPr lang="de-DE" sz="4000" b="1" dirty="0">
                <a:solidFill>
                  <a:srgbClr val="C29709"/>
                </a:solidFill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de-DE" sz="1400" dirty="0">
                <a:solidFill>
                  <a:srgbClr val="C29709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(</a:t>
            </a:r>
            <a:r>
              <a:rPr lang="de-DE" sz="1600" dirty="0">
                <a:solidFill>
                  <a:srgbClr val="C29709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zum Film bitte Bild berühren und unten klicken…)</a:t>
            </a:r>
            <a:endParaRPr lang="de-DE" sz="1600" dirty="0">
              <a:solidFill>
                <a:srgbClr val="C29709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GK LK Abi 2021">
            <a:hlinkClick r:id="" action="ppaction://media"/>
            <a:extLst>
              <a:ext uri="{FF2B5EF4-FFF2-40B4-BE49-F238E27FC236}">
                <a16:creationId xmlns:a16="http://schemas.microsoft.com/office/drawing/2014/main" id="{6A773365-CAB4-4C64-AFDA-D7C4F4BE4D5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77600" y="1823251"/>
            <a:ext cx="6518765" cy="3666722"/>
          </a:xfrm>
        </p:spPr>
      </p:pic>
      <p:pic>
        <p:nvPicPr>
          <p:cNvPr id="4" name="Inhaltsplatzhalter 8">
            <a:extLst>
              <a:ext uri="{FF2B5EF4-FFF2-40B4-BE49-F238E27FC236}">
                <a16:creationId xmlns:a16="http://schemas.microsoft.com/office/drawing/2014/main" id="{5EC13A8C-78A7-4C0E-AA2F-3C8BBD683B9D}"/>
              </a:ext>
            </a:extLst>
          </p:cNvPr>
          <p:cNvPicPr/>
          <p:nvPr/>
        </p:nvPicPr>
        <p:blipFill rotWithShape="1">
          <a:blip r:embed="rId6"/>
          <a:srcRect l="14962" t="13251" r="16283" b="18500"/>
          <a:stretch/>
        </p:blipFill>
        <p:spPr>
          <a:xfrm>
            <a:off x="1802524" y="115653"/>
            <a:ext cx="1350150" cy="100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1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4F01B-A294-482C-B62C-2A1B090B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1557338"/>
            <a:ext cx="8243888" cy="576262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defRPr/>
            </a:pP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r>
              <a:rPr lang="de-DE" sz="2400" dirty="0"/>
              <a:t>LATEINISCHE NACHRICHTEN 2020</a:t>
            </a:r>
            <a:endParaRPr lang="de-DE" sz="3200" dirty="0"/>
          </a:p>
        </p:txBody>
      </p:sp>
      <p:pic>
        <p:nvPicPr>
          <p:cNvPr id="55300" name="Inhaltsplatzhalter 4"/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6" t="12189" r="9811" b="5975"/>
          <a:stretch>
            <a:fillRect/>
          </a:stretch>
        </p:blipFill>
        <p:spPr>
          <a:xfrm>
            <a:off x="8040689" y="442914"/>
            <a:ext cx="2230437" cy="1150937"/>
          </a:xfrm>
        </p:spPr>
      </p:pic>
      <p:pic>
        <p:nvPicPr>
          <p:cNvPr id="55301" name="Grafik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0" t="14900" r="16444" b="8777"/>
          <a:stretch>
            <a:fillRect/>
          </a:stretch>
        </p:blipFill>
        <p:spPr bwMode="auto">
          <a:xfrm>
            <a:off x="3216006" y="2664619"/>
            <a:ext cx="266541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Grafik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3" t="12427" r="7428" b="19591"/>
          <a:stretch>
            <a:fillRect/>
          </a:stretch>
        </p:blipFill>
        <p:spPr bwMode="auto">
          <a:xfrm>
            <a:off x="6634163" y="1795463"/>
            <a:ext cx="363696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Grafik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13321" r="11342" b="13510"/>
          <a:stretch>
            <a:fillRect/>
          </a:stretch>
        </p:blipFill>
        <p:spPr bwMode="auto">
          <a:xfrm>
            <a:off x="2655095" y="4509120"/>
            <a:ext cx="32416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Grafik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" t="9612" r="10075" b="4573"/>
          <a:stretch>
            <a:fillRect/>
          </a:stretch>
        </p:blipFill>
        <p:spPr bwMode="auto">
          <a:xfrm>
            <a:off x="6456364" y="5289550"/>
            <a:ext cx="244792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5" name="Grafik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2" t="15472" r="7922" b="5743"/>
          <a:stretch>
            <a:fillRect/>
          </a:stretch>
        </p:blipFill>
        <p:spPr bwMode="auto">
          <a:xfrm>
            <a:off x="6092826" y="3408364"/>
            <a:ext cx="3706813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/>
          <p:cNvSpPr/>
          <p:nvPr/>
        </p:nvSpPr>
        <p:spPr>
          <a:xfrm>
            <a:off x="360485" y="630794"/>
            <a:ext cx="699867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100" b="1" dirty="0">
                <a:solidFill>
                  <a:srgbClr val="C29709"/>
                </a:solidFill>
                <a:latin typeface="Tempus Sans ITC" panose="04020404030007020202" pitchFamily="82" charset="0"/>
              </a:rPr>
              <a:t>....mit seinem Latein ist man nie am Ende</a:t>
            </a:r>
            <a:endParaRPr lang="de-DE" sz="3100" dirty="0"/>
          </a:p>
        </p:txBody>
      </p:sp>
    </p:spTree>
    <p:extLst>
      <p:ext uri="{BB962C8B-B14F-4D97-AF65-F5344CB8AC3E}">
        <p14:creationId xmlns:p14="http://schemas.microsoft.com/office/powerpoint/2010/main" val="29484860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4F01B-A294-482C-B62C-2A1B090B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1557338"/>
            <a:ext cx="8243888" cy="576262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defRPr/>
            </a:pP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endParaRPr lang="de-DE" sz="320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Zwei neue Filmprojekte 2024:</a:t>
            </a:r>
          </a:p>
          <a:p>
            <a:r>
              <a:rPr lang="de-DE" dirty="0"/>
              <a:t>Orpheus und Eurydike (4. Preis)</a:t>
            </a:r>
          </a:p>
          <a:p>
            <a:endParaRPr lang="de-DE" dirty="0"/>
          </a:p>
          <a:p>
            <a:r>
              <a:rPr lang="de-DE" dirty="0"/>
              <a:t>Sisyphus modern (2. Preis)</a:t>
            </a:r>
          </a:p>
        </p:txBody>
      </p:sp>
      <p:pic>
        <p:nvPicPr>
          <p:cNvPr id="13" name="Grafik 12"/>
          <p:cNvPicPr/>
          <p:nvPr/>
        </p:nvPicPr>
        <p:blipFill rotWithShape="1">
          <a:blip r:embed="rId2"/>
          <a:srcRect l="16023" t="26888" r="61363" b="31839"/>
          <a:stretch/>
        </p:blipFill>
        <p:spPr bwMode="auto">
          <a:xfrm>
            <a:off x="5444807" y="2760662"/>
            <a:ext cx="1302385" cy="1336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Grafik 13"/>
          <p:cNvPicPr/>
          <p:nvPr/>
        </p:nvPicPr>
        <p:blipFill rotWithShape="1">
          <a:blip r:embed="rId3"/>
          <a:srcRect l="17221" t="23161" r="61060" b="35838"/>
          <a:stretch/>
        </p:blipFill>
        <p:spPr bwMode="auto">
          <a:xfrm>
            <a:off x="3765134" y="4382892"/>
            <a:ext cx="1250315" cy="1327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Grafik 14"/>
          <p:cNvPicPr/>
          <p:nvPr/>
        </p:nvPicPr>
        <p:blipFill rotWithShape="1">
          <a:blip r:embed="rId4"/>
          <a:srcRect l="22733" t="21445" r="26334" b="13287"/>
          <a:stretch/>
        </p:blipFill>
        <p:spPr bwMode="auto">
          <a:xfrm>
            <a:off x="7108295" y="3634227"/>
            <a:ext cx="2077085" cy="149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Grafik 15"/>
          <p:cNvPicPr/>
          <p:nvPr/>
        </p:nvPicPr>
        <p:blipFill rotWithShape="1">
          <a:blip r:embed="rId5"/>
          <a:srcRect l="10289" t="11063" r="16172" b="9917"/>
          <a:stretch/>
        </p:blipFill>
        <p:spPr bwMode="auto">
          <a:xfrm>
            <a:off x="5444807" y="5232448"/>
            <a:ext cx="2149475" cy="12992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Grafik 16"/>
          <p:cNvPicPr/>
          <p:nvPr/>
        </p:nvPicPr>
        <p:blipFill rotWithShape="1">
          <a:blip r:embed="rId6"/>
          <a:srcRect l="15874" t="17609" r="40552" b="20755"/>
          <a:stretch/>
        </p:blipFill>
        <p:spPr bwMode="auto">
          <a:xfrm>
            <a:off x="8006184" y="1738887"/>
            <a:ext cx="1821180" cy="14490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Grafik 17"/>
          <p:cNvPicPr/>
          <p:nvPr/>
        </p:nvPicPr>
        <p:blipFill rotWithShape="1">
          <a:blip r:embed="rId7"/>
          <a:srcRect l="6987" t="24607" r="40181" b="10598"/>
          <a:stretch/>
        </p:blipFill>
        <p:spPr bwMode="auto">
          <a:xfrm>
            <a:off x="9687128" y="4481643"/>
            <a:ext cx="1805778" cy="11542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hteck 4"/>
          <p:cNvSpPr/>
          <p:nvPr/>
        </p:nvSpPr>
        <p:spPr>
          <a:xfrm>
            <a:off x="1166410" y="805196"/>
            <a:ext cx="7048724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100" b="1" dirty="0">
                <a:solidFill>
                  <a:srgbClr val="C29709"/>
                </a:solidFill>
                <a:latin typeface="Tempus Sans ITC" panose="04020404030007020202" pitchFamily="82" charset="0"/>
              </a:rPr>
              <a:t>....mit seinem Latein ist man nie am Ende</a:t>
            </a:r>
            <a:endParaRPr lang="de-DE" sz="3100" dirty="0"/>
          </a:p>
        </p:txBody>
      </p:sp>
    </p:spTree>
    <p:extLst>
      <p:ext uri="{BB962C8B-B14F-4D97-AF65-F5344CB8AC3E}">
        <p14:creationId xmlns:p14="http://schemas.microsoft.com/office/powerpoint/2010/main" val="33773825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4F01B-A294-482C-B62C-2A1B090B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1557338"/>
            <a:ext cx="8243888" cy="576262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defRPr/>
            </a:pP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br>
              <a:rPr lang="de-DE" sz="2400" dirty="0"/>
            </a:br>
            <a:endParaRPr lang="de-DE" sz="320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Zwei neue Filmprojekte 2025:</a:t>
            </a:r>
          </a:p>
          <a:p>
            <a:r>
              <a:rPr lang="de-DE" dirty="0"/>
              <a:t>Wildschweinretter</a:t>
            </a:r>
          </a:p>
          <a:p>
            <a:endParaRPr lang="de-DE" dirty="0"/>
          </a:p>
          <a:p>
            <a:r>
              <a:rPr lang="de-DE" dirty="0" err="1"/>
              <a:t>Didilus</a:t>
            </a:r>
            <a:r>
              <a:rPr lang="de-DE" dirty="0"/>
              <a:t> Untergang</a:t>
            </a:r>
          </a:p>
        </p:txBody>
      </p:sp>
      <p:sp>
        <p:nvSpPr>
          <p:cNvPr id="5" name="Rechteck 4"/>
          <p:cNvSpPr/>
          <p:nvPr/>
        </p:nvSpPr>
        <p:spPr>
          <a:xfrm>
            <a:off x="1166410" y="805196"/>
            <a:ext cx="7048724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100" b="1" dirty="0">
                <a:solidFill>
                  <a:srgbClr val="C29709"/>
                </a:solidFill>
                <a:latin typeface="Tempus Sans ITC" panose="04020404030007020202" pitchFamily="82" charset="0"/>
              </a:rPr>
              <a:t>....mit seinem Latein ist man nie am Ende</a:t>
            </a:r>
            <a:endParaRPr lang="de-DE" sz="31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15AA87-BA49-47D7-8741-A988177B53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704"/>
          <a:stretch/>
        </p:blipFill>
        <p:spPr>
          <a:xfrm>
            <a:off x="4916129" y="1855839"/>
            <a:ext cx="2042936" cy="180585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07023A1-FCC5-4F15-B337-BC010396C3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473" b="8499"/>
          <a:stretch/>
        </p:blipFill>
        <p:spPr>
          <a:xfrm>
            <a:off x="7365658" y="1568695"/>
            <a:ext cx="2359742" cy="207745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755ADA6-F503-4A69-B016-2DB1939C1E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637"/>
          <a:stretch/>
        </p:blipFill>
        <p:spPr>
          <a:xfrm>
            <a:off x="4045818" y="3787541"/>
            <a:ext cx="2359742" cy="252846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5EEEB54-B355-4378-A988-6CB6FCB8A1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733"/>
          <a:stretch/>
        </p:blipFill>
        <p:spPr>
          <a:xfrm>
            <a:off x="7129939" y="3946358"/>
            <a:ext cx="2359742" cy="221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9146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0A2B4-E16D-4AC7-AD83-860DD68C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914" y="787401"/>
            <a:ext cx="8243887" cy="912813"/>
          </a:xfrm>
        </p:spPr>
        <p:txBody>
          <a:bodyPr/>
          <a:lstStyle/>
          <a:p>
            <a:pPr>
              <a:defRPr/>
            </a:pPr>
            <a:r>
              <a:rPr lang="de-DE" sz="2400" dirty="0"/>
              <a:t>Bereit für noch mehr Informationen?</a:t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56323" name="Inhaltsplatzhalter 2"/>
          <p:cNvSpPr>
            <a:spLocks noGrp="1" noChangeArrowheads="1"/>
          </p:cNvSpPr>
          <p:nvPr>
            <p:ph idx="1"/>
          </p:nvPr>
        </p:nvSpPr>
        <p:spPr>
          <a:xfrm>
            <a:off x="2244725" y="1600201"/>
            <a:ext cx="8243888" cy="445611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de-DE" altLang="de-DE" sz="1100"/>
          </a:p>
          <a:p>
            <a:pPr>
              <a:lnSpc>
                <a:spcPct val="90000"/>
              </a:lnSpc>
            </a:pPr>
            <a:endParaRPr lang="de-DE" altLang="de-DE" sz="800">
              <a:cs typeface="Arial" panose="020B0604020202020204" pitchFamily="34" charset="0"/>
            </a:endParaRPr>
          </a:p>
          <a:p>
            <a:endParaRPr lang="de-DE" altLang="cs-CZ"/>
          </a:p>
        </p:txBody>
      </p:sp>
      <p:pic>
        <p:nvPicPr>
          <p:cNvPr id="5632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252414"/>
            <a:ext cx="446405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Grafik 5"/>
          <p:cNvPicPr/>
          <p:nvPr/>
        </p:nvPicPr>
        <p:blipFill rotWithShape="1">
          <a:blip r:embed="rId3"/>
          <a:srcRect l="36104" t="33327" r="35393" b="10311"/>
          <a:stretch/>
        </p:blipFill>
        <p:spPr bwMode="auto">
          <a:xfrm>
            <a:off x="3449782" y="1322388"/>
            <a:ext cx="5569527" cy="55356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44214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75995" y="862130"/>
            <a:ext cx="8689976" cy="1438308"/>
          </a:xfrm>
        </p:spPr>
        <p:txBody>
          <a:bodyPr>
            <a:noAutofit/>
          </a:bodyPr>
          <a:lstStyle/>
          <a:p>
            <a:pPr algn="l"/>
            <a: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  <a:t>3. Latein im Unterricht</a:t>
            </a:r>
            <a:br>
              <a:rPr lang="de-DE" sz="3200" b="1" cap="none" dirty="0">
                <a:solidFill>
                  <a:srgbClr val="FF578F"/>
                </a:solidFill>
                <a:latin typeface="Candara" panose="020E0502030303020204" pitchFamily="34" charset="0"/>
              </a:rPr>
            </a:br>
            <a:br>
              <a:rPr lang="de-DE" sz="3200" b="1" cap="none" dirty="0">
                <a:latin typeface="Candara" panose="020E0502030303020204" pitchFamily="34" charset="0"/>
              </a:rPr>
            </a:br>
            <a:endParaRPr lang="de-DE" sz="3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50831" y="2220176"/>
            <a:ext cx="9465042" cy="3875029"/>
          </a:xfrm>
        </p:spPr>
        <p:txBody>
          <a:bodyPr>
            <a:normAutofit/>
          </a:bodyPr>
          <a:lstStyle/>
          <a:p>
            <a:pPr algn="l"/>
            <a:r>
              <a:rPr lang="de-DE" sz="3200" b="1" cap="none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!</a:t>
            </a:r>
            <a:endParaRPr lang="de-DE" sz="2800" b="1" cap="none" dirty="0">
              <a:latin typeface="Comic Sans MS" panose="030F0702030302020204" pitchFamily="66" charset="0"/>
            </a:endParaRPr>
          </a:p>
          <a:p>
            <a:pPr algn="l"/>
            <a:br>
              <a:rPr lang="de-DE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solidFill>
                <a:schemeClr val="tx2"/>
              </a:solidFill>
            </a:endParaRP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777851"/>
              </p:ext>
            </p:extLst>
          </p:nvPr>
        </p:nvGraphicFramePr>
        <p:xfrm>
          <a:off x="1861103" y="1462600"/>
          <a:ext cx="8469794" cy="54646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8691">
                  <a:extLst>
                    <a:ext uri="{9D8B030D-6E8A-4147-A177-3AD203B41FA5}">
                      <a16:colId xmlns:a16="http://schemas.microsoft.com/office/drawing/2014/main" val="1039612570"/>
                    </a:ext>
                  </a:extLst>
                </a:gridCol>
                <a:gridCol w="4161103">
                  <a:extLst>
                    <a:ext uri="{9D8B030D-6E8A-4147-A177-3AD203B41FA5}">
                      <a16:colId xmlns:a16="http://schemas.microsoft.com/office/drawing/2014/main" val="4008783635"/>
                    </a:ext>
                  </a:extLst>
                </a:gridCol>
              </a:tblGrid>
              <a:tr h="327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C00000"/>
                          </a:solidFill>
                          <a:effectLst/>
                          <a:latin typeface="Candara" panose="020E0502030303020204" pitchFamily="34" charset="0"/>
                        </a:rPr>
                        <a:t>Latein ist…</a:t>
                      </a:r>
                      <a:endParaRPr lang="de-DE" sz="2400" dirty="0">
                        <a:solidFill>
                          <a:srgbClr val="C0000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solidFill>
                            <a:srgbClr val="C00000"/>
                          </a:solidFill>
                          <a:effectLst/>
                          <a:latin typeface="Candara" panose="020E0502030303020204" pitchFamily="34" charset="0"/>
                        </a:rPr>
                        <a:t>Latein ist nicht…</a:t>
                      </a:r>
                      <a:endParaRPr lang="de-DE" sz="2400" dirty="0">
                        <a:solidFill>
                          <a:srgbClr val="C00000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070315"/>
                  </a:ext>
                </a:extLst>
              </a:tr>
              <a:tr h="7382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 machbar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ndara" panose="020E0502030303020204" pitchFamily="34" charset="0"/>
                        </a:rPr>
                        <a:t>lernintensiver als Französisch oder Spanisch</a:t>
                      </a:r>
                      <a:endParaRPr lang="de-DE" sz="1800" b="1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644733"/>
                  </a:ext>
                </a:extLst>
              </a:tr>
              <a:tr h="357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sehr gerne digital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moderne Methoden und Medien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ndara" panose="020E0502030303020204" pitchFamily="34" charset="0"/>
                        </a:rPr>
                        <a:t>alt und trocken</a:t>
                      </a:r>
                      <a:endParaRPr lang="de-DE" sz="1800" b="1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850156"/>
                  </a:ext>
                </a:extLst>
              </a:tr>
              <a:tr h="7382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manchmal Detektivarbeit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ndara" panose="020E0502030303020204" pitchFamily="34" charset="0"/>
                        </a:rPr>
                        <a:t>anspruchsvoller als Französisch oder Spanisch</a:t>
                      </a:r>
                      <a:endParaRPr lang="de-DE" sz="1800" b="1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883604"/>
                  </a:ext>
                </a:extLst>
              </a:tr>
              <a:tr h="7382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abwechslungsreich in seinen Themen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Zeitlos modern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Zeitgemäß aufbereitete Inhalte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ndara" panose="020E0502030303020204" pitchFamily="34" charset="0"/>
                        </a:rPr>
                        <a:t>oberflächlich</a:t>
                      </a:r>
                      <a:endParaRPr lang="de-DE" sz="1800" b="1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057639"/>
                  </a:ext>
                </a:extLst>
              </a:tr>
              <a:tr h="1164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abwechslungsreich im Unterricht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</a:rPr>
                        <a:t>(Üben, Vokabelarbeit, Übersetzen, Realienkunde, Geschichte, Philosophie…)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800" b="1" dirty="0">
                          <a:effectLst/>
                          <a:latin typeface="Candara" panose="020E0502030303020204" pitchFamily="34" charset="0"/>
                        </a:rPr>
                        <a:t>nur Übersetzen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de-DE" sz="1800" b="1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731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993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6520" y="677008"/>
            <a:ext cx="4816475" cy="301695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  <a:t>Latein als 2. Fremdsprache </a:t>
            </a:r>
            <a:br>
              <a:rPr lang="de-DE" sz="34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3400" b="1" cap="none" dirty="0">
                <a:latin typeface="Candara" panose="020E0502030303020204" pitchFamily="34" charset="0"/>
              </a:rPr>
            </a:br>
            <a: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 1. Latein ganz nah</a:t>
            </a:r>
            <a:b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br>
              <a:rPr lang="de-DE" sz="3400" b="1" cap="none" dirty="0">
                <a:latin typeface="Candara" panose="020E0502030303020204" pitchFamily="34" charset="0"/>
              </a:rPr>
            </a:br>
            <a:r>
              <a:rPr lang="de-DE" sz="3400" b="1" cap="none" dirty="0">
                <a:latin typeface="Candara" panose="020E0502030303020204" pitchFamily="34" charset="0"/>
              </a:rPr>
              <a:t>  </a:t>
            </a:r>
            <a:r>
              <a:rPr lang="de-DE" sz="2800" b="1" cap="none" dirty="0">
                <a:latin typeface="Candara" panose="020E0502030303020204" pitchFamily="34" charset="0"/>
              </a:rPr>
              <a:t>– täglich in unserem Alltag</a:t>
            </a:r>
            <a:endParaRPr lang="de-DE" sz="28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de-D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Wir können alle schon Latein…….</a:t>
            </a:r>
          </a:p>
          <a:p>
            <a:endParaRPr lang="de-DE" cap="non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76311D8-DAC4-9CE5-1B1C-232239BA61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55" t="26460" r="39166" b="15927"/>
          <a:stretch/>
        </p:blipFill>
        <p:spPr>
          <a:xfrm>
            <a:off x="5858540" y="473725"/>
            <a:ext cx="5956999" cy="62355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71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A5A7747-9E8A-428E-A470-58CFAAF33096}"/>
              </a:ext>
            </a:extLst>
          </p:cNvPr>
          <p:cNvSpPr/>
          <p:nvPr/>
        </p:nvSpPr>
        <p:spPr>
          <a:xfrm>
            <a:off x="800100" y="1844825"/>
            <a:ext cx="10480972" cy="808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3200" b="1" cap="none" dirty="0">
                <a:solidFill>
                  <a:schemeClr val="accent6">
                    <a:lumMod val="75000"/>
                  </a:schemeClr>
                </a:solidFill>
                <a:latin typeface="Candara" panose="020E0502030303020204" pitchFamily="34" charset="0"/>
              </a:rPr>
              <a:t>4. Stimmen von Lateinschülerinnen und -schülern </a:t>
            </a:r>
          </a:p>
          <a:p>
            <a:pPr>
              <a:defRPr/>
            </a:pPr>
            <a:endParaRPr lang="de-DE" sz="3200" b="1" dirty="0">
              <a:solidFill>
                <a:schemeClr val="accent6">
                  <a:lumMod val="75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de-DE" sz="3200" b="1" dirty="0">
              <a:solidFill>
                <a:schemeClr val="accent6">
                  <a:lumMod val="75000"/>
                </a:schemeClr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de-DE" sz="3200" b="1" dirty="0">
                <a:solidFill>
                  <a:schemeClr val="tx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Haben Sie noch Fragen? </a:t>
            </a:r>
          </a:p>
          <a:p>
            <a:pPr>
              <a:defRPr/>
            </a:pPr>
            <a:endParaRPr lang="de-DE" sz="3200" b="1" dirty="0">
              <a:solidFill>
                <a:schemeClr val="tx2"/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de-DE" sz="3200" b="1" dirty="0">
              <a:solidFill>
                <a:schemeClr val="tx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de-DE" sz="1800" b="1" dirty="0">
              <a:solidFill>
                <a:srgbClr val="000000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800" b="1" dirty="0">
                <a:solidFill>
                  <a:srgbClr val="00000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Gerne einen Termin ausmachen unter </a:t>
            </a:r>
            <a:r>
              <a:rPr lang="de-DE" sz="1800" b="1" u="sng" dirty="0">
                <a:solidFill>
                  <a:schemeClr val="tx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Birgitt.Inderfurth@schule.hessen.de</a:t>
            </a:r>
            <a:endParaRPr lang="de-DE" sz="1800" b="1" u="sng" dirty="0">
              <a:solidFill>
                <a:schemeClr val="tx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r>
              <a:rPr lang="de-DE" sz="4000" b="1" dirty="0">
                <a:solidFill>
                  <a:srgbClr val="C29709"/>
                </a:solidFill>
                <a:latin typeface="Tempus Sans ITC" panose="04020404030D07020202" pitchFamily="82" charset="0"/>
                <a:ea typeface="+mj-ea"/>
                <a:cs typeface="+mj-cs"/>
              </a:rPr>
              <a:t>Wir wünschen</a:t>
            </a:r>
          </a:p>
          <a:p>
            <a:pPr>
              <a:defRPr/>
            </a:pPr>
            <a:r>
              <a:rPr lang="de-DE" sz="4000" b="1" dirty="0">
                <a:solidFill>
                  <a:srgbClr val="C29709"/>
                </a:solidFill>
                <a:latin typeface="Tempus Sans ITC" panose="04020404030D07020202" pitchFamily="82" charset="0"/>
                <a:ea typeface="+mj-ea"/>
                <a:cs typeface="+mj-cs"/>
              </a:rPr>
              <a:t>Ihnen eine gute Entscheidung! </a:t>
            </a:r>
          </a:p>
        </p:txBody>
      </p:sp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20" y="317867"/>
            <a:ext cx="446405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IMG_53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3" name="Inhaltsplatzhalter 1">
            <a:extLst>
              <a:ext uri="{FF2B5EF4-FFF2-40B4-BE49-F238E27FC236}">
                <a16:creationId xmlns:a16="http://schemas.microsoft.com/office/drawing/2014/main" id="{26AEFE0F-1002-4B3D-9602-A6750929C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1453" y="2621599"/>
            <a:ext cx="2774645" cy="254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3575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A5A7747-9E8A-428E-A470-58CFAAF33096}"/>
              </a:ext>
            </a:extLst>
          </p:cNvPr>
          <p:cNvSpPr/>
          <p:nvPr/>
        </p:nvSpPr>
        <p:spPr>
          <a:xfrm>
            <a:off x="800100" y="1844825"/>
            <a:ext cx="104809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r>
              <a:rPr lang="de-DE" sz="4000" b="1" dirty="0">
                <a:solidFill>
                  <a:srgbClr val="C29709"/>
                </a:solidFill>
                <a:latin typeface="Tempus Sans ITC" panose="04020404030D07020202" pitchFamily="82" charset="0"/>
                <a:ea typeface="+mj-ea"/>
                <a:cs typeface="+mj-cs"/>
              </a:rPr>
              <a:t>Wir wünschen</a:t>
            </a:r>
          </a:p>
          <a:p>
            <a:pPr>
              <a:defRPr/>
            </a:pPr>
            <a:r>
              <a:rPr lang="de-DE" sz="4000" b="1" dirty="0">
                <a:solidFill>
                  <a:srgbClr val="C29709"/>
                </a:solidFill>
                <a:latin typeface="Tempus Sans ITC" panose="04020404030D07020202" pitchFamily="82" charset="0"/>
                <a:ea typeface="+mj-ea"/>
                <a:cs typeface="+mj-cs"/>
              </a:rPr>
              <a:t>Ihnen eine gute Entscheidung! </a:t>
            </a:r>
          </a:p>
        </p:txBody>
      </p:sp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20" y="317867"/>
            <a:ext cx="446405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Grafik 3" descr="Ein Bild, das Menschliches Gesicht, Frau, Darstellung, Bild enthält.&#10;&#10;Automatisch generierte Beschreibung"/>
          <p:cNvPicPr/>
          <p:nvPr/>
        </p:nvPicPr>
        <p:blipFill>
          <a:blip r:embed="rId3"/>
          <a:stretch>
            <a:fillRect/>
          </a:stretch>
        </p:blipFill>
        <p:spPr>
          <a:xfrm>
            <a:off x="4879731" y="1537093"/>
            <a:ext cx="4299438" cy="371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0389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A5A7747-9E8A-428E-A470-58CFAAF33096}"/>
              </a:ext>
            </a:extLst>
          </p:cNvPr>
          <p:cNvSpPr/>
          <p:nvPr/>
        </p:nvSpPr>
        <p:spPr>
          <a:xfrm>
            <a:off x="800100" y="1844825"/>
            <a:ext cx="104809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endParaRPr lang="de-DE" sz="4000" b="1" dirty="0">
              <a:solidFill>
                <a:srgbClr val="C29709"/>
              </a:solidFill>
              <a:latin typeface="Tempus Sans ITC" panose="04020404030D07020202" pitchFamily="82" charset="0"/>
              <a:ea typeface="+mj-ea"/>
              <a:cs typeface="+mj-cs"/>
            </a:endParaRPr>
          </a:p>
          <a:p>
            <a:pPr>
              <a:defRPr/>
            </a:pPr>
            <a:r>
              <a:rPr lang="de-DE" sz="4000" b="1" dirty="0">
                <a:solidFill>
                  <a:srgbClr val="C29709"/>
                </a:solidFill>
                <a:latin typeface="Tempus Sans ITC" panose="04020404030D07020202" pitchFamily="82" charset="0"/>
                <a:ea typeface="+mj-ea"/>
                <a:cs typeface="+mj-cs"/>
              </a:rPr>
              <a:t>Wir wünschen</a:t>
            </a:r>
          </a:p>
          <a:p>
            <a:pPr>
              <a:defRPr/>
            </a:pPr>
            <a:r>
              <a:rPr lang="de-DE" sz="4000" b="1" dirty="0">
                <a:solidFill>
                  <a:srgbClr val="C29709"/>
                </a:solidFill>
                <a:latin typeface="Tempus Sans ITC" panose="04020404030D07020202" pitchFamily="82" charset="0"/>
                <a:ea typeface="+mj-ea"/>
                <a:cs typeface="+mj-cs"/>
              </a:rPr>
              <a:t>Ihnen eine gute Entscheidung! </a:t>
            </a:r>
          </a:p>
        </p:txBody>
      </p:sp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20" y="317867"/>
            <a:ext cx="4464050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Grafik 3" descr="Ein Bild, das Menschliches Gesicht, Frau, Darstellung, Bild enthält.&#10;&#10;Automatisch generierte Beschreibung"/>
          <p:cNvPicPr/>
          <p:nvPr/>
        </p:nvPicPr>
        <p:blipFill>
          <a:blip r:embed="rId3"/>
          <a:stretch>
            <a:fillRect/>
          </a:stretch>
        </p:blipFill>
        <p:spPr>
          <a:xfrm>
            <a:off x="4879731" y="1537093"/>
            <a:ext cx="4299438" cy="3711913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3" r="8640"/>
          <a:stretch/>
        </p:blipFill>
        <p:spPr>
          <a:xfrm>
            <a:off x="5026842" y="3388452"/>
            <a:ext cx="1415773" cy="1796278"/>
          </a:xfrm>
          <a:prstGeom prst="rect">
            <a:avLst/>
          </a:prstGeom>
        </p:spPr>
      </p:pic>
      <p:pic>
        <p:nvPicPr>
          <p:cNvPr id="6" name="Grafik 5"/>
          <p:cNvPicPr/>
          <p:nvPr/>
        </p:nvPicPr>
        <p:blipFill rotWithShape="1">
          <a:blip r:embed="rId5"/>
          <a:srcRect l="33669" t="28670" r="46509" b="24587"/>
          <a:stretch/>
        </p:blipFill>
        <p:spPr bwMode="auto">
          <a:xfrm>
            <a:off x="7789986" y="1537093"/>
            <a:ext cx="1230922" cy="1768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AutoShape 2" descr="IMG_53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t="11763" r="4871" b="-4076"/>
          <a:stretch/>
        </p:blipFill>
        <p:spPr>
          <a:xfrm>
            <a:off x="6383215" y="3356716"/>
            <a:ext cx="1356372" cy="1919433"/>
          </a:xfrm>
          <a:prstGeom prst="rect">
            <a:avLst/>
          </a:prstGeom>
        </p:spPr>
      </p:pic>
      <p:pic>
        <p:nvPicPr>
          <p:cNvPr id="10" name="Grafik 9"/>
          <p:cNvPicPr/>
          <p:nvPr/>
        </p:nvPicPr>
        <p:blipFill rotWithShape="1">
          <a:blip r:embed="rId7"/>
          <a:srcRect l="9785" t="24837" r="73194" b="27542"/>
          <a:stretch/>
        </p:blipFill>
        <p:spPr bwMode="auto">
          <a:xfrm>
            <a:off x="5040546" y="1537093"/>
            <a:ext cx="1191358" cy="17688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/>
          <p:cNvPicPr/>
          <p:nvPr/>
        </p:nvPicPr>
        <p:blipFill rotWithShape="1">
          <a:blip r:embed="rId8"/>
          <a:srcRect l="14481" t="51471" r="77769" b="29789"/>
          <a:stretch/>
        </p:blipFill>
        <p:spPr bwMode="auto">
          <a:xfrm>
            <a:off x="6383215" y="1577906"/>
            <a:ext cx="1356372" cy="1697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Grafik 11"/>
          <p:cNvPicPr/>
          <p:nvPr/>
        </p:nvPicPr>
        <p:blipFill rotWithShape="1">
          <a:blip r:embed="rId9"/>
          <a:srcRect l="6480" t="21457" r="82222" b="45820"/>
          <a:stretch/>
        </p:blipFill>
        <p:spPr bwMode="auto">
          <a:xfrm>
            <a:off x="7789986" y="3347179"/>
            <a:ext cx="1230922" cy="1860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2758634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873" y="1224136"/>
            <a:ext cx="3696594" cy="563386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51383" y="231006"/>
            <a:ext cx="9863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b="1" dirty="0"/>
          </a:p>
          <a:p>
            <a:pPr>
              <a:spcAft>
                <a:spcPts val="1200"/>
              </a:spcAft>
            </a:pPr>
            <a:r>
              <a:rPr lang="de-DE" sz="3200" b="1" spc="-150" dirty="0">
                <a:solidFill>
                  <a:srgbClr val="BF3F25"/>
                </a:solidFill>
                <a:latin typeface="Palatino Linotype" panose="02040502050505030304" pitchFamily="18" charset="0"/>
              </a:rPr>
              <a:t>Deutsch neu entdecken</a:t>
            </a:r>
          </a:p>
          <a:p>
            <a:r>
              <a:rPr lang="de-DE" sz="2000" b="1" dirty="0"/>
              <a:t>Im Deutschen gibt es viele Wörter, </a:t>
            </a:r>
            <a:br>
              <a:rPr lang="de-DE" sz="2000" b="1" dirty="0"/>
            </a:br>
            <a:r>
              <a:rPr lang="de-DE" sz="2000" b="1" dirty="0"/>
              <a:t>die aus dem Lateinischen stammen.</a:t>
            </a: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236" y="332655"/>
            <a:ext cx="1407384" cy="864047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3489" y="3059869"/>
            <a:ext cx="1503511" cy="87748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135"/>
          <a:stretch/>
        </p:blipFill>
        <p:spPr>
          <a:xfrm>
            <a:off x="10575773" y="948724"/>
            <a:ext cx="1496892" cy="1003118"/>
          </a:xfrm>
          <a:prstGeom prst="rect">
            <a:avLst/>
          </a:prstGeom>
        </p:spPr>
      </p:pic>
      <p:cxnSp>
        <p:nvCxnSpPr>
          <p:cNvPr id="30" name="Gewinkelte Verbindung 29"/>
          <p:cNvCxnSpPr/>
          <p:nvPr/>
        </p:nvCxnSpPr>
        <p:spPr>
          <a:xfrm flipV="1">
            <a:off x="4293473" y="3208239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winkelte Verbindung 36"/>
          <p:cNvCxnSpPr/>
          <p:nvPr/>
        </p:nvCxnSpPr>
        <p:spPr>
          <a:xfrm flipV="1">
            <a:off x="5198423" y="2562663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winkelte Verbindung 37"/>
          <p:cNvCxnSpPr/>
          <p:nvPr/>
        </p:nvCxnSpPr>
        <p:spPr>
          <a:xfrm flipV="1">
            <a:off x="6103373" y="1917088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winkelte Verbindung 38"/>
          <p:cNvCxnSpPr/>
          <p:nvPr/>
        </p:nvCxnSpPr>
        <p:spPr>
          <a:xfrm flipV="1">
            <a:off x="7037276" y="1271512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winkelte Verbindung 39"/>
          <p:cNvCxnSpPr/>
          <p:nvPr/>
        </p:nvCxnSpPr>
        <p:spPr>
          <a:xfrm flipV="1">
            <a:off x="3421884" y="3853815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winkelte Verbindung 40"/>
          <p:cNvCxnSpPr/>
          <p:nvPr/>
        </p:nvCxnSpPr>
        <p:spPr>
          <a:xfrm flipV="1">
            <a:off x="2545887" y="4508807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winkelte Verbindung 41"/>
          <p:cNvCxnSpPr/>
          <p:nvPr/>
        </p:nvCxnSpPr>
        <p:spPr>
          <a:xfrm flipV="1">
            <a:off x="1643405" y="5159688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winkelte Verbindung 42"/>
          <p:cNvCxnSpPr/>
          <p:nvPr/>
        </p:nvCxnSpPr>
        <p:spPr>
          <a:xfrm flipV="1">
            <a:off x="767408" y="5805264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winkelte Verbindung 43"/>
          <p:cNvCxnSpPr/>
          <p:nvPr/>
        </p:nvCxnSpPr>
        <p:spPr>
          <a:xfrm flipV="1">
            <a:off x="8049097" y="625936"/>
            <a:ext cx="1751994" cy="645576"/>
          </a:xfrm>
          <a:prstGeom prst="bentConnector3">
            <a:avLst>
              <a:gd name="adj1" fmla="val 50000"/>
            </a:avLst>
          </a:prstGeom>
          <a:ln w="63500" cap="sq">
            <a:solidFill>
              <a:srgbClr val="87777A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Gleichschenkliges Dreieck 44"/>
          <p:cNvSpPr/>
          <p:nvPr/>
        </p:nvSpPr>
        <p:spPr>
          <a:xfrm rot="5400000">
            <a:off x="9747390" y="386357"/>
            <a:ext cx="576064" cy="468662"/>
          </a:xfrm>
          <a:prstGeom prst="triangle">
            <a:avLst>
              <a:gd name="adj" fmla="val 53567"/>
            </a:avLst>
          </a:prstGeom>
          <a:solidFill>
            <a:srgbClr val="8777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6" name="Grafik 4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947"/>
          <a:stretch/>
        </p:blipFill>
        <p:spPr>
          <a:xfrm>
            <a:off x="10864320" y="2192240"/>
            <a:ext cx="1208345" cy="899718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5253" y="1564792"/>
            <a:ext cx="1475997" cy="855828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8589" y="2095191"/>
            <a:ext cx="1252757" cy="832834"/>
          </a:xfrm>
          <a:prstGeom prst="rect">
            <a:avLst/>
          </a:prstGeom>
        </p:spPr>
      </p:pic>
      <p:graphicFrame>
        <p:nvGraphicFramePr>
          <p:cNvPr id="49" name="Tabelle 48"/>
          <p:cNvGraphicFramePr>
            <a:graphicFrameLocks noGrp="1"/>
          </p:cNvGraphicFramePr>
          <p:nvPr/>
        </p:nvGraphicFramePr>
        <p:xfrm>
          <a:off x="4976864" y="4919618"/>
          <a:ext cx="6879775" cy="1486671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791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7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557">
                <a:tc>
                  <a:txBody>
                    <a:bodyPr/>
                    <a:lstStyle/>
                    <a:p>
                      <a:r>
                        <a:rPr lang="de-DE" sz="2000" dirty="0" err="1"/>
                        <a:t>dividere</a:t>
                      </a:r>
                      <a:r>
                        <a:rPr lang="de-DE" sz="2000" dirty="0"/>
                        <a:t> (teilen)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rgbClr val="BF3F25"/>
                          </a:solidFill>
                        </a:rPr>
                        <a:t>˃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557">
                <a:tc>
                  <a:txBody>
                    <a:bodyPr/>
                    <a:lstStyle/>
                    <a:p>
                      <a:r>
                        <a:rPr lang="de-DE" sz="2000" dirty="0" err="1"/>
                        <a:t>doctus</a:t>
                      </a:r>
                      <a:r>
                        <a:rPr lang="de-DE" sz="2000" dirty="0"/>
                        <a:t> (gelehrt)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rgbClr val="BF3F25"/>
                          </a:solidFill>
                        </a:rPr>
                        <a:t>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557">
                <a:tc>
                  <a:txBody>
                    <a:bodyPr/>
                    <a:lstStyle/>
                    <a:p>
                      <a:r>
                        <a:rPr lang="de-DE" sz="2000" dirty="0" err="1"/>
                        <a:t>appetere</a:t>
                      </a:r>
                      <a:r>
                        <a:rPr lang="de-DE" sz="2000" dirty="0"/>
                        <a:t> (erstreben)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rgbClr val="BF3F25"/>
                          </a:solidFill>
                        </a:rPr>
                        <a:t>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0" name="Textfeld 49"/>
          <p:cNvSpPr txBox="1"/>
          <p:nvPr/>
        </p:nvSpPr>
        <p:spPr>
          <a:xfrm>
            <a:off x="8256240" y="4973106"/>
            <a:ext cx="1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dividieren</a:t>
            </a:r>
            <a:endParaRPr lang="de-DE" b="1" dirty="0"/>
          </a:p>
        </p:txBody>
      </p:sp>
      <p:sp>
        <p:nvSpPr>
          <p:cNvPr id="51" name="Textfeld 50"/>
          <p:cNvSpPr txBox="1"/>
          <p:nvPr/>
        </p:nvSpPr>
        <p:spPr>
          <a:xfrm>
            <a:off x="8256240" y="5475358"/>
            <a:ext cx="1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Doktor</a:t>
            </a:r>
            <a:endParaRPr lang="de-DE" b="1" dirty="0"/>
          </a:p>
        </p:txBody>
      </p:sp>
      <p:sp>
        <p:nvSpPr>
          <p:cNvPr id="52" name="Textfeld 51"/>
          <p:cNvSpPr txBox="1"/>
          <p:nvPr/>
        </p:nvSpPr>
        <p:spPr>
          <a:xfrm>
            <a:off x="8271440" y="5966520"/>
            <a:ext cx="15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Appetit</a:t>
            </a:r>
            <a:endParaRPr lang="de-DE" b="1" dirty="0"/>
          </a:p>
        </p:txBody>
      </p:sp>
      <p:pic>
        <p:nvPicPr>
          <p:cNvPr id="53" name="Grafik 5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3096" y="2766427"/>
            <a:ext cx="1430140" cy="903691"/>
          </a:xfrm>
          <a:prstGeom prst="rect">
            <a:avLst/>
          </a:prstGeom>
        </p:spPr>
      </p:pic>
      <p:sp>
        <p:nvSpPr>
          <p:cNvPr id="54" name="Rechteck 53"/>
          <p:cNvSpPr/>
          <p:nvPr/>
        </p:nvSpPr>
        <p:spPr>
          <a:xfrm>
            <a:off x="4976864" y="4239288"/>
            <a:ext cx="7023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/>
              <a:t>Welche deutschen Wörter haben sich wohl aus diesen lateinischen entwickelt?</a:t>
            </a:r>
          </a:p>
        </p:txBody>
      </p:sp>
    </p:spTree>
    <p:extLst>
      <p:ext uri="{BB962C8B-B14F-4D97-AF65-F5344CB8AC3E}">
        <p14:creationId xmlns:p14="http://schemas.microsoft.com/office/powerpoint/2010/main" val="52902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45229" y="188640"/>
            <a:ext cx="100872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b="1" dirty="0"/>
          </a:p>
          <a:p>
            <a:pPr>
              <a:spcAft>
                <a:spcPts val="1200"/>
              </a:spcAft>
            </a:pPr>
            <a:r>
              <a:rPr lang="de-DE" sz="3200" b="1" spc="-150" dirty="0">
                <a:solidFill>
                  <a:srgbClr val="C00000"/>
                </a:solidFill>
                <a:latin typeface="Palatino Linotype" panose="02040502050505030304" pitchFamily="18" charset="0"/>
              </a:rPr>
              <a:t>Latein – ein Zukunftsfach?</a:t>
            </a:r>
          </a:p>
          <a:p>
            <a:r>
              <a:rPr lang="de-DE" sz="2000" b="1" dirty="0"/>
              <a:t>Für viele Berufe ist Latein sehr nützlich, vor allem für solche, die mit einem</a:t>
            </a:r>
          </a:p>
          <a:p>
            <a:r>
              <a:rPr lang="de-DE" sz="2000" b="1" dirty="0"/>
              <a:t>Studium an der Universität verbunden sind.</a:t>
            </a:r>
          </a:p>
          <a:p>
            <a:r>
              <a:rPr lang="de-DE" sz="2000" b="1" dirty="0"/>
              <a:t>Erkennst du, welche Berufe hier dargestellt sind?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-33454" y="2331075"/>
            <a:ext cx="12244038" cy="3032877"/>
            <a:chOff x="211868" y="2598705"/>
            <a:chExt cx="12244038" cy="3032877"/>
          </a:xfrm>
          <a:solidFill>
            <a:schemeClr val="bg1"/>
          </a:solidFill>
        </p:grpSpPr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1868" y="2599728"/>
              <a:ext cx="6066269" cy="3031854"/>
            </a:xfrm>
            <a:prstGeom prst="rect">
              <a:avLst/>
            </a:prstGeom>
            <a:grpFill/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42519" y="2598705"/>
              <a:ext cx="6713387" cy="3032877"/>
            </a:xfrm>
            <a:prstGeom prst="rect">
              <a:avLst/>
            </a:prstGeom>
            <a:grpFill/>
          </p:spPr>
        </p:pic>
      </p:grpSp>
      <p:sp>
        <p:nvSpPr>
          <p:cNvPr id="9" name="Textfeld 8"/>
          <p:cNvSpPr txBox="1"/>
          <p:nvPr/>
        </p:nvSpPr>
        <p:spPr>
          <a:xfrm>
            <a:off x="327259" y="5526052"/>
            <a:ext cx="1378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Richter/in</a:t>
            </a:r>
            <a:endParaRPr lang="de-DE" b="1" dirty="0"/>
          </a:p>
        </p:txBody>
      </p:sp>
      <p:sp>
        <p:nvSpPr>
          <p:cNvPr id="10" name="Textfeld 9"/>
          <p:cNvSpPr txBox="1"/>
          <p:nvPr/>
        </p:nvSpPr>
        <p:spPr>
          <a:xfrm>
            <a:off x="2096586" y="5526052"/>
            <a:ext cx="1561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Arzt / Ärztin</a:t>
            </a:r>
            <a:endParaRPr lang="de-DE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3780263" y="5526052"/>
            <a:ext cx="2152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Kunsthistoriker/in</a:t>
            </a:r>
            <a:endParaRPr lang="de-DE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6055112" y="5526052"/>
            <a:ext cx="1315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Pastor/in</a:t>
            </a:r>
            <a:endParaRPr lang="de-DE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7876302" y="5526052"/>
            <a:ext cx="1847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Archäologe/in</a:t>
            </a:r>
            <a:endParaRPr lang="de-DE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10515599" y="5526052"/>
            <a:ext cx="13677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Lehrer/in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98081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6520" y="677008"/>
            <a:ext cx="4816475" cy="301695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  <a:t>Latein als 2. Fremdsprache </a:t>
            </a:r>
            <a:br>
              <a:rPr lang="de-DE" sz="34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3400" b="1" cap="none" dirty="0">
                <a:latin typeface="Candara" panose="020E0502030303020204" pitchFamily="34" charset="0"/>
              </a:rPr>
            </a:br>
            <a: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 1. Latein ganz nah</a:t>
            </a:r>
            <a:b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br>
              <a:rPr lang="de-DE" sz="3400" b="1" cap="none" dirty="0">
                <a:latin typeface="Candara" panose="020E0502030303020204" pitchFamily="34" charset="0"/>
              </a:rPr>
            </a:br>
            <a:r>
              <a:rPr lang="de-DE" sz="2800" b="1" cap="none" dirty="0">
                <a:latin typeface="Candara" panose="020E0502030303020204" pitchFamily="34" charset="0"/>
              </a:rPr>
              <a:t>– täglich in unserem Alltag</a:t>
            </a:r>
            <a:endParaRPr lang="de-DE" sz="28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de-D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Wir können alle schon Latein…….</a:t>
            </a:r>
          </a:p>
          <a:p>
            <a:endParaRPr lang="de-DE" cap="non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F65C2D6-DB19-9272-5940-17FEBA7679CE}"/>
              </a:ext>
            </a:extLst>
          </p:cNvPr>
          <p:cNvPicPr/>
          <p:nvPr/>
        </p:nvPicPr>
        <p:blipFill rotWithShape="1">
          <a:blip r:embed="rId4"/>
          <a:srcRect l="27809" t="54180" r="28377" b="13083"/>
          <a:stretch/>
        </p:blipFill>
        <p:spPr bwMode="auto">
          <a:xfrm>
            <a:off x="4939464" y="1737242"/>
            <a:ext cx="7201359" cy="403217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8595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17C9FF-AEAC-062A-4254-CC1FA0CCB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B85638F-9424-B79E-F2C0-9E05DA8C2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817" y="561034"/>
            <a:ext cx="10926364" cy="2690626"/>
          </a:xfrm>
        </p:spPr>
        <p:txBody>
          <a:bodyPr>
            <a:normAutofit/>
          </a:bodyPr>
          <a:lstStyle/>
          <a:p>
            <a:pPr algn="l"/>
            <a:r>
              <a:rPr lang="de-DE" sz="2600" cap="none" dirty="0">
                <a:solidFill>
                  <a:schemeClr val="tx2"/>
                </a:solidFill>
                <a:latin typeface="Candara" panose="020E0502030303020204" pitchFamily="34" charset="0"/>
              </a:rPr>
              <a:t>							Latein als 2. Fremdsprache </a:t>
            </a:r>
            <a:br>
              <a:rPr lang="de-DE" sz="26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26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2600" cap="none" dirty="0">
                <a:latin typeface="Candara" panose="020E0502030303020204" pitchFamily="34" charset="0"/>
              </a:rPr>
            </a:br>
            <a:r>
              <a:rPr lang="de-DE" sz="24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br>
              <a:rPr lang="de-DE" sz="24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4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1. </a:t>
            </a:r>
            <a:r>
              <a:rPr lang="de-DE" sz="32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Latein ganz nah</a:t>
            </a:r>
            <a:br>
              <a:rPr lang="de-DE" sz="24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br>
              <a:rPr lang="de-DE" sz="2600" b="1" cap="none" dirty="0">
                <a:latin typeface="Candara" panose="020E0502030303020204" pitchFamily="34" charset="0"/>
              </a:rPr>
            </a:br>
            <a:r>
              <a:rPr lang="de-DE" sz="2600" b="1" cap="none" dirty="0">
                <a:latin typeface="Candara" panose="020E0502030303020204" pitchFamily="34" charset="0"/>
              </a:rPr>
              <a:t>– täglich in unserem Alltag</a:t>
            </a:r>
            <a:endParaRPr lang="de-DE" sz="2600" b="1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E238A92-602C-096C-C53C-E649A248A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de-D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Lust auf mehr davon?</a:t>
            </a:r>
          </a:p>
          <a:p>
            <a:endParaRPr lang="de-DE" cap="non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5" name="Grafik 4" descr="Ein Bild, das Text, Screenshot, Software, Computersymbol enthält.&#10;&#10;Automatisch generierte Beschreibung">
            <a:extLst>
              <a:ext uri="{FF2B5EF4-FFF2-40B4-BE49-F238E27FC236}">
                <a16:creationId xmlns:a16="http://schemas.microsoft.com/office/drawing/2014/main" id="{020C0071-2B92-436E-543E-12F3FF18897B}"/>
              </a:ext>
            </a:extLst>
          </p:cNvPr>
          <p:cNvPicPr/>
          <p:nvPr/>
        </p:nvPicPr>
        <p:blipFill rotWithShape="1">
          <a:blip r:embed="rId3"/>
          <a:srcRect l="29052" t="47633" r="32880" b="28887"/>
          <a:stretch/>
        </p:blipFill>
        <p:spPr bwMode="auto">
          <a:xfrm>
            <a:off x="4704037" y="3601978"/>
            <a:ext cx="6539023" cy="27963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  <p:pic>
        <p:nvPicPr>
          <p:cNvPr id="10" name="Grafik 9" descr="Ein Bild, das Menschliches Gesicht, Statue, Person, Kunst enthält.&#10;&#10;Automatisch generierte Beschreibung"/>
          <p:cNvPicPr/>
          <p:nvPr/>
        </p:nvPicPr>
        <p:blipFill>
          <a:blip r:embed="rId5"/>
          <a:stretch>
            <a:fillRect/>
          </a:stretch>
        </p:blipFill>
        <p:spPr>
          <a:xfrm>
            <a:off x="8814773" y="1337080"/>
            <a:ext cx="2426091" cy="226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19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4803" y="539940"/>
            <a:ext cx="11777734" cy="2265737"/>
          </a:xfrm>
        </p:spPr>
        <p:txBody>
          <a:bodyPr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  <a:t>							</a:t>
            </a: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  <a:t>							Latein als 2. Fremdsprache</a:t>
            </a: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  <a:t> </a:t>
            </a:r>
            <a: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 1. Latein ganz nah</a:t>
            </a:r>
            <a:b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      </a:t>
            </a:r>
            <a:r>
              <a:rPr lang="de-DE" sz="27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- </a:t>
            </a:r>
            <a:r>
              <a:rPr lang="de-DE" sz="2700" b="1" cap="none" dirty="0">
                <a:latin typeface="Candara" panose="020E0502030303020204" pitchFamily="34" charset="0"/>
              </a:rPr>
              <a:t>in ganz normalen Lehnwörtern und Fremdwörtern</a:t>
            </a:r>
            <a:br>
              <a:rPr lang="de-DE" sz="27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br>
              <a:rPr lang="de-DE" sz="27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7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  <a:t>	</a:t>
            </a:r>
            <a:r>
              <a:rPr lang="de-DE" sz="2700" i="1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Wir können alle schon Latein …</a:t>
            </a:r>
            <a:br>
              <a:rPr lang="de-DE" sz="2700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</a:br>
            <a:endParaRPr lang="de-DE" sz="27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1846386" y="2664069"/>
            <a:ext cx="104277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dirty="0">
                <a:solidFill>
                  <a:schemeClr val="accent6"/>
                </a:solidFill>
                <a:latin typeface="Candara" panose="020E0502030303020204" pitchFamily="34" charset="0"/>
              </a:rPr>
              <a:t>Schule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chemeClr val="accent5"/>
                </a:solidFill>
                <a:latin typeface="Candara" panose="020E0502030303020204" pitchFamily="34" charset="0"/>
              </a:rPr>
              <a:t>Keller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rgbClr val="C00000"/>
                </a:solidFill>
                <a:latin typeface="Candara" panose="020E0502030303020204" pitchFamily="34" charset="0"/>
              </a:rPr>
              <a:t>Fenster</a:t>
            </a:r>
            <a:r>
              <a:rPr lang="de-DE" sz="2800" dirty="0">
                <a:latin typeface="Candara" panose="020E0502030303020204" pitchFamily="34" charset="0"/>
              </a:rPr>
              <a:t>	</a:t>
            </a:r>
            <a:r>
              <a:rPr lang="de-DE" sz="2800" dirty="0">
                <a:solidFill>
                  <a:srgbClr val="FF0000"/>
                </a:solidFill>
                <a:latin typeface="Candara" panose="020E0502030303020204" pitchFamily="34" charset="0"/>
              </a:rPr>
              <a:t>Mauer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chemeClr val="accent1"/>
                </a:solidFill>
                <a:latin typeface="Candara" panose="020E0502030303020204" pitchFamily="34" charset="0"/>
              </a:rPr>
              <a:t>	Kanne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rgbClr val="00B050"/>
                </a:solidFill>
                <a:latin typeface="Candara" panose="020E0502030303020204" pitchFamily="34" charset="0"/>
              </a:rPr>
              <a:t>Kapsel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Vase</a:t>
            </a:r>
            <a:r>
              <a:rPr lang="de-DE" sz="2800" dirty="0">
                <a:latin typeface="Candara" panose="020E0502030303020204" pitchFamily="34" charset="0"/>
              </a:rPr>
              <a:t>		Nase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DF1FC8"/>
                </a:solidFill>
                <a:latin typeface="Candara" panose="020E0502030303020204" pitchFamily="34" charset="0"/>
              </a:rPr>
              <a:t>Laterne</a:t>
            </a:r>
            <a:r>
              <a:rPr lang="de-DE" sz="2800" dirty="0">
                <a:latin typeface="Candara" panose="020E0502030303020204" pitchFamily="34" charset="0"/>
              </a:rPr>
              <a:t>		Villa		</a:t>
            </a:r>
            <a:r>
              <a:rPr lang="de-DE" sz="2800" dirty="0">
                <a:solidFill>
                  <a:srgbClr val="FF9900"/>
                </a:solidFill>
                <a:latin typeface="Candara" panose="020E0502030303020204" pitchFamily="34" charset="0"/>
              </a:rPr>
              <a:t>Ferien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chemeClr val="accent1"/>
                </a:solidFill>
                <a:latin typeface="Candara" panose="020E0502030303020204" pitchFamily="34" charset="0"/>
              </a:rPr>
              <a:t>Transport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D4E21C"/>
                </a:solidFill>
                <a:latin typeface="Candara" panose="020E0502030303020204" pitchFamily="34" charset="0"/>
              </a:rPr>
              <a:t>	</a:t>
            </a:r>
            <a:r>
              <a:rPr lang="de-DE" sz="2800" dirty="0">
                <a:solidFill>
                  <a:srgbClr val="BAC618"/>
                </a:solidFill>
                <a:latin typeface="Candara" panose="020E0502030303020204" pitchFamily="34" charset="0"/>
              </a:rPr>
              <a:t>Video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rgbClr val="00B050"/>
                </a:solidFill>
                <a:latin typeface="Candara" panose="020E0502030303020204" pitchFamily="34" charset="0"/>
              </a:rPr>
              <a:t>Aquarium</a:t>
            </a:r>
            <a:r>
              <a:rPr lang="de-DE" sz="2800" dirty="0">
                <a:latin typeface="Candara" panose="020E0502030303020204" pitchFamily="34" charset="0"/>
              </a:rPr>
              <a:t>	</a:t>
            </a:r>
            <a:r>
              <a:rPr lang="de-DE" sz="2800" dirty="0">
                <a:solidFill>
                  <a:schemeClr val="accent6"/>
                </a:solidFill>
                <a:latin typeface="Candara" panose="020E0502030303020204" pitchFamily="34" charset="0"/>
              </a:rPr>
              <a:t>Multivitamin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endParaRPr lang="de-DE" sz="28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B0F0"/>
                </a:solidFill>
                <a:latin typeface="Candara" panose="020E0502030303020204" pitchFamily="34" charset="0"/>
              </a:rPr>
              <a:t>Egoismus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chemeClr val="accent5"/>
                </a:solidFill>
                <a:latin typeface="Candara" panose="020E0502030303020204" pitchFamily="34" charset="0"/>
              </a:rPr>
              <a:t>Addition</a:t>
            </a:r>
            <a:r>
              <a:rPr lang="de-DE" sz="2800" dirty="0">
                <a:latin typeface="Candara" panose="020E0502030303020204" pitchFamily="34" charset="0"/>
              </a:rPr>
              <a:t>		Division	</a:t>
            </a:r>
            <a:r>
              <a:rPr lang="de-DE" sz="2800" dirty="0">
                <a:solidFill>
                  <a:srgbClr val="FF0000"/>
                </a:solidFill>
                <a:latin typeface="Candara" panose="020E0502030303020204" pitchFamily="34" charset="0"/>
              </a:rPr>
              <a:t>Adjektiv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chemeClr val="accent2">
                    <a:lumMod val="75000"/>
                  </a:schemeClr>
                </a:solidFill>
                <a:latin typeface="Candara" panose="020E0502030303020204" pitchFamily="34" charset="0"/>
              </a:rPr>
              <a:t>Nomen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rgbClr val="C00000"/>
                </a:solidFill>
                <a:latin typeface="Candara" panose="020E0502030303020204" pitchFamily="34" charset="0"/>
              </a:rPr>
              <a:t>Verb</a:t>
            </a:r>
            <a:r>
              <a:rPr lang="de-DE" sz="2800" dirty="0">
                <a:latin typeface="Candara" panose="020E0502030303020204" pitchFamily="34" charset="0"/>
              </a:rPr>
              <a:t>		</a:t>
            </a:r>
            <a:r>
              <a:rPr lang="de-DE" sz="2800" dirty="0">
                <a:solidFill>
                  <a:srgbClr val="DF1FC8"/>
                </a:solidFill>
                <a:latin typeface="Candara" panose="020E0502030303020204" pitchFamily="34" charset="0"/>
              </a:rPr>
              <a:t>Adverb</a:t>
            </a:r>
            <a:r>
              <a:rPr lang="de-DE" sz="2800" dirty="0">
                <a:latin typeface="Candara" panose="020E0502030303020204" pitchFamily="34" charset="0"/>
              </a:rPr>
              <a:t> …</a:t>
            </a: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032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6520" y="677008"/>
            <a:ext cx="11777734" cy="1872761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  <a:t>							Latein als 2. Fremdsprache</a:t>
            </a: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b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r>
              <a:rPr lang="de-DE" sz="3200" cap="none" dirty="0">
                <a:solidFill>
                  <a:schemeClr val="tx2"/>
                </a:solidFill>
                <a:latin typeface="Candara" panose="020E0502030303020204" pitchFamily="34" charset="0"/>
              </a:rPr>
              <a:t> 2. </a:t>
            </a:r>
            <a:r>
              <a:rPr lang="de-DE" sz="3600" b="1" cap="none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Mit Latein fällt vieles leichter - Fremdwörter</a:t>
            </a:r>
            <a:b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br>
              <a:rPr lang="de-DE" sz="3600" b="1" cap="none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</a:rPr>
            </a:br>
            <a:endParaRPr lang="de-DE" sz="28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33194" y="1828799"/>
            <a:ext cx="8906608" cy="397412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de-DE" sz="2800" b="1" cap="none" dirty="0">
                <a:solidFill>
                  <a:srgbClr val="C00000"/>
                </a:solidFill>
                <a:latin typeface="Candara" panose="020E0502030303020204" pitchFamily="34" charset="0"/>
              </a:rPr>
              <a:t>Latein als Sprungbrett</a:t>
            </a:r>
          </a:p>
          <a:p>
            <a:pPr algn="l"/>
            <a:r>
              <a:rPr lang="de-DE" sz="2800" cap="none" dirty="0">
                <a:solidFill>
                  <a:srgbClr val="C00000"/>
                </a:solidFill>
              </a:rPr>
              <a:t>- für den sicheren Umgang mit vielen weiteren Fremdwörtern</a:t>
            </a:r>
          </a:p>
          <a:p>
            <a:r>
              <a:rPr lang="de-DE" dirty="0"/>
              <a:t>Defensive 	Offensive	Extra</a:t>
            </a:r>
          </a:p>
          <a:p>
            <a:r>
              <a:rPr lang="de-DE" dirty="0"/>
              <a:t>Globalisierung	CONTRA</a:t>
            </a:r>
          </a:p>
          <a:p>
            <a:r>
              <a:rPr lang="de-DE" dirty="0"/>
              <a:t>Konfession	Delegation	Minus	Bonus</a:t>
            </a:r>
          </a:p>
          <a:p>
            <a:endParaRPr lang="de-DE" dirty="0"/>
          </a:p>
          <a:p>
            <a:r>
              <a:rPr lang="de-DE" b="1" i="1" dirty="0" err="1">
                <a:solidFill>
                  <a:srgbClr val="C00000"/>
                </a:solidFill>
              </a:rPr>
              <a:t>Errare</a:t>
            </a:r>
            <a:r>
              <a:rPr lang="de-DE" b="1" i="1" dirty="0">
                <a:solidFill>
                  <a:srgbClr val="C00000"/>
                </a:solidFill>
              </a:rPr>
              <a:t> </a:t>
            </a:r>
            <a:r>
              <a:rPr lang="de-DE" b="1" i="1" dirty="0" err="1">
                <a:solidFill>
                  <a:srgbClr val="C00000"/>
                </a:solidFill>
              </a:rPr>
              <a:t>humanum</a:t>
            </a:r>
            <a:r>
              <a:rPr lang="de-DE" b="1" i="1" dirty="0">
                <a:solidFill>
                  <a:srgbClr val="C00000"/>
                </a:solidFill>
              </a:rPr>
              <a:t> </a:t>
            </a:r>
            <a:r>
              <a:rPr lang="de-DE" b="1" i="1" dirty="0" err="1">
                <a:solidFill>
                  <a:srgbClr val="C00000"/>
                </a:solidFill>
              </a:rPr>
              <a:t>est</a:t>
            </a:r>
            <a:r>
              <a:rPr lang="de-DE" b="1" i="1" dirty="0">
                <a:solidFill>
                  <a:srgbClr val="C00000"/>
                </a:solidFill>
              </a:rPr>
              <a:t>		</a:t>
            </a:r>
            <a:r>
              <a:rPr lang="de-DE" b="1" i="1" dirty="0">
                <a:solidFill>
                  <a:schemeClr val="accent1">
                    <a:lumMod val="50000"/>
                  </a:schemeClr>
                </a:solidFill>
              </a:rPr>
              <a:t>In </a:t>
            </a:r>
            <a:r>
              <a:rPr lang="de-DE" b="1" i="1" dirty="0" err="1">
                <a:solidFill>
                  <a:schemeClr val="accent1">
                    <a:lumMod val="50000"/>
                  </a:schemeClr>
                </a:solidFill>
              </a:rPr>
              <a:t>dubio</a:t>
            </a:r>
            <a:r>
              <a:rPr lang="de-DE" b="1" i="1" dirty="0">
                <a:solidFill>
                  <a:schemeClr val="accent1">
                    <a:lumMod val="50000"/>
                  </a:schemeClr>
                </a:solidFill>
              </a:rPr>
              <a:t> pro </a:t>
            </a:r>
            <a:r>
              <a:rPr lang="de-DE" b="1" i="1" dirty="0" err="1">
                <a:solidFill>
                  <a:schemeClr val="accent1">
                    <a:lumMod val="50000"/>
                  </a:schemeClr>
                </a:solidFill>
              </a:rPr>
              <a:t>reo</a:t>
            </a:r>
            <a:endParaRPr lang="de-DE" b="1" i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b="1" i="1" dirty="0">
                <a:solidFill>
                  <a:schemeClr val="accent6">
                    <a:lumMod val="75000"/>
                  </a:schemeClr>
                </a:solidFill>
              </a:rPr>
              <a:t>Tabula rasa					</a:t>
            </a:r>
            <a:r>
              <a:rPr lang="de-DE" b="1" i="1" dirty="0">
                <a:solidFill>
                  <a:schemeClr val="accent3">
                    <a:lumMod val="75000"/>
                  </a:schemeClr>
                </a:solidFill>
              </a:rPr>
              <a:t>Ultima </a:t>
            </a:r>
            <a:r>
              <a:rPr lang="de-DE" b="1" i="1" dirty="0" err="1">
                <a:solidFill>
                  <a:schemeClr val="accent3">
                    <a:lumMod val="75000"/>
                  </a:schemeClr>
                </a:solidFill>
              </a:rPr>
              <a:t>ratio</a:t>
            </a:r>
            <a:endParaRPr lang="de-DE" b="1" i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de-DE" cap="non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  <p:pic>
        <p:nvPicPr>
          <p:cNvPr id="11" name="Grafik 10"/>
          <p:cNvPicPr/>
          <p:nvPr/>
        </p:nvPicPr>
        <p:blipFill rotWithShape="1">
          <a:blip r:embed="rId4"/>
          <a:srcRect l="19110" t="35026" r="75568" b="49681"/>
          <a:stretch/>
        </p:blipFill>
        <p:spPr bwMode="auto">
          <a:xfrm>
            <a:off x="436547" y="1871027"/>
            <a:ext cx="903653" cy="1256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Grafik 12"/>
          <p:cNvPicPr/>
          <p:nvPr/>
        </p:nvPicPr>
        <p:blipFill rotWithShape="1">
          <a:blip r:embed="rId4"/>
          <a:srcRect l="50718" t="59930" r="32750" b="12697"/>
          <a:stretch/>
        </p:blipFill>
        <p:spPr bwMode="auto">
          <a:xfrm>
            <a:off x="9885449" y="4818199"/>
            <a:ext cx="2291862" cy="1969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4196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45229" y="213608"/>
            <a:ext cx="1008727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b="1" dirty="0"/>
          </a:p>
          <a:p>
            <a:pPr>
              <a:spcAft>
                <a:spcPts val="1200"/>
              </a:spcAft>
            </a:pPr>
            <a:r>
              <a:rPr lang="de-DE" sz="2000" b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2. </a:t>
            </a:r>
            <a:r>
              <a:rPr lang="de-DE" sz="2400" b="1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Mit Latein fällt vieles leichter </a:t>
            </a:r>
            <a:r>
              <a:rPr lang="de-DE" sz="2400" b="1" dirty="0">
                <a:solidFill>
                  <a:schemeClr val="tx2"/>
                </a:solidFill>
                <a:latin typeface="Candara" panose="020E0502030303020204" pitchFamily="34" charset="0"/>
              </a:rPr>
              <a:t>– </a:t>
            </a:r>
            <a:r>
              <a:rPr lang="de-DE" altLang="de-DE" sz="2400" b="1" dirty="0">
                <a:solidFill>
                  <a:schemeClr val="tx2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Fremdsprachen </a:t>
            </a:r>
            <a:br>
              <a:rPr lang="de-DE" altLang="de-DE" sz="2400" dirty="0">
                <a:latin typeface="Candara" panose="020E0502030303020204" pitchFamily="34" charset="0"/>
              </a:rPr>
            </a:br>
            <a:r>
              <a:rPr lang="de-DE" altLang="de-DE" sz="2400" b="1" dirty="0">
                <a:solidFill>
                  <a:srgbClr val="C0000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Latein als Sprungbrett für Englisch</a:t>
            </a:r>
            <a:endParaRPr lang="de-DE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de-DE" sz="2800" i="1" spc="-150" dirty="0">
                <a:solidFill>
                  <a:srgbClr val="C00000"/>
                </a:solidFill>
                <a:latin typeface="Candara" panose="020E0502030303020204" pitchFamily="34" charset="0"/>
              </a:rPr>
              <a:t>English </a:t>
            </a:r>
            <a:r>
              <a:rPr lang="de-DE" sz="2800" i="1" spc="-150" dirty="0" err="1">
                <a:solidFill>
                  <a:srgbClr val="C00000"/>
                </a:solidFill>
                <a:latin typeface="Candara" panose="020E0502030303020204" pitchFamily="34" charset="0"/>
              </a:rPr>
              <a:t>meets</a:t>
            </a:r>
            <a:r>
              <a:rPr lang="de-DE" sz="2800" i="1" spc="-150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de-DE" sz="2800" i="1" spc="-150" dirty="0" err="1">
                <a:solidFill>
                  <a:srgbClr val="C00000"/>
                </a:solidFill>
                <a:latin typeface="Candara" panose="020E0502030303020204" pitchFamily="34" charset="0"/>
              </a:rPr>
              <a:t>Latin</a:t>
            </a:r>
            <a:endParaRPr lang="de-DE" sz="2800" i="1" spc="-150" dirty="0">
              <a:solidFill>
                <a:srgbClr val="C00000"/>
              </a:solidFill>
              <a:latin typeface="Candara" panose="020E0502030303020204" pitchFamily="34" charset="0"/>
            </a:endParaRPr>
          </a:p>
          <a:p>
            <a:r>
              <a:rPr lang="de-DE" sz="2000" b="1" dirty="0">
                <a:latin typeface="Candara" panose="020E0502030303020204" pitchFamily="34" charset="0"/>
              </a:rPr>
              <a:t>Im Englischen sind mehr als 60% der Wörter aus </a:t>
            </a:r>
            <a:br>
              <a:rPr lang="de-DE" sz="2000" b="1" dirty="0">
                <a:latin typeface="Candara" panose="020E0502030303020204" pitchFamily="34" charset="0"/>
              </a:rPr>
            </a:br>
            <a:r>
              <a:rPr lang="de-DE" sz="2000" b="1" dirty="0">
                <a:latin typeface="Candara" panose="020E0502030303020204" pitchFamily="34" charset="0"/>
              </a:rPr>
              <a:t>dem Lateinischen zu finden: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259" y="1919055"/>
            <a:ext cx="5958741" cy="3501008"/>
          </a:xfrm>
          <a:prstGeom prst="rect">
            <a:avLst/>
          </a:prstGeom>
        </p:spPr>
      </p:pic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749488"/>
              </p:ext>
            </p:extLst>
          </p:nvPr>
        </p:nvGraphicFramePr>
        <p:xfrm>
          <a:off x="859448" y="2737376"/>
          <a:ext cx="4415936" cy="4015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968">
                  <a:extLst>
                    <a:ext uri="{9D8B030D-6E8A-4147-A177-3AD203B41FA5}">
                      <a16:colId xmlns:a16="http://schemas.microsoft.com/office/drawing/2014/main" val="1431781864"/>
                    </a:ext>
                  </a:extLst>
                </a:gridCol>
                <a:gridCol w="2207968">
                  <a:extLst>
                    <a:ext uri="{9D8B030D-6E8A-4147-A177-3AD203B41FA5}">
                      <a16:colId xmlns:a16="http://schemas.microsoft.com/office/drawing/2014/main" val="2080668714"/>
                    </a:ext>
                  </a:extLst>
                </a:gridCol>
              </a:tblGrid>
              <a:tr h="41945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Latein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Englisch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3894781270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lingua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language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3396789569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memoria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memory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3985973330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exemplum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example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635570961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movere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to move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2283319228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numerus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number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462146746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vox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voice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2810465121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invitatio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invitation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4071350345"/>
                  </a:ext>
                </a:extLst>
              </a:tr>
              <a:tr h="44945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>
                          <a:effectLst/>
                          <a:latin typeface="Candara" panose="020E0502030303020204" pitchFamily="34" charset="0"/>
                        </a:rPr>
                        <a:t>color</a:t>
                      </a:r>
                      <a:endParaRPr lang="de-DE" sz="1800" b="1" kern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de-DE" sz="1800" kern="0" dirty="0" err="1">
                          <a:effectLst/>
                          <a:latin typeface="Candara" panose="020E0502030303020204" pitchFamily="34" charset="0"/>
                        </a:rPr>
                        <a:t>colour</a:t>
                      </a:r>
                      <a:endParaRPr lang="de-DE" sz="1800" b="1" kern="0" dirty="0">
                        <a:solidFill>
                          <a:srgbClr val="2E74B5"/>
                        </a:solidFill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40" marR="62440" marT="31220" marB="31220" anchor="ctr"/>
                </a:tc>
                <a:extLst>
                  <a:ext uri="{0D108BD9-81ED-4DB2-BD59-A6C34878D82A}">
                    <a16:rowId xmlns:a16="http://schemas.microsoft.com/office/drawing/2014/main" val="1960586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3060680"/>
      </p:ext>
    </p:extLst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TM04033925[[fn=Tropfen]]</Template>
  <TotalTime>0</TotalTime>
  <Words>1480</Words>
  <Application>Microsoft Office PowerPoint</Application>
  <PresentationFormat>Breitbild</PresentationFormat>
  <Paragraphs>383</Paragraphs>
  <Slides>44</Slides>
  <Notes>7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56" baseType="lpstr">
      <vt:lpstr>Arial</vt:lpstr>
      <vt:lpstr>Calibri</vt:lpstr>
      <vt:lpstr>Candara</vt:lpstr>
      <vt:lpstr>Century Gothic</vt:lpstr>
      <vt:lpstr>Comic Sans MS</vt:lpstr>
      <vt:lpstr>Ink Free</vt:lpstr>
      <vt:lpstr>Palatino Linotype</vt:lpstr>
      <vt:lpstr>Tempus Sans ITC</vt:lpstr>
      <vt:lpstr>Times New Roman</vt:lpstr>
      <vt:lpstr>Tw Cen MT</vt:lpstr>
      <vt:lpstr>Verdana</vt:lpstr>
      <vt:lpstr>Tropfen</vt:lpstr>
      <vt:lpstr>  Entscheidungshilfe    Latein als 2. Fremdsprache</vt:lpstr>
      <vt:lpstr>PowerPoint-Präsentation</vt:lpstr>
      <vt:lpstr>Latein als 2. Fremdsprache – Übersicht </vt:lpstr>
      <vt:lpstr>Latein als 2. Fremdsprache    1. Latein ganz nah    – täglich in unserem Alltag</vt:lpstr>
      <vt:lpstr>Latein als 2. Fremdsprache    1. Latein ganz nah  – täglich in unserem Alltag</vt:lpstr>
      <vt:lpstr>       Latein als 2. Fremdsprache      1. Latein ganz nah  – täglich in unserem Alltag</vt:lpstr>
      <vt:lpstr>                  Latein als 2. Fremdsprache    1. Latein ganz nah       - in ganz normalen Lehnwörtern und Fremdwörtern   Wir können alle schon Latein … </vt:lpstr>
      <vt:lpstr>       Latein als 2. Fremdsprache   2. Mit Latein fällt vieles leichter - Fremdwörter  </vt:lpstr>
      <vt:lpstr>PowerPoint-Präsentation</vt:lpstr>
      <vt:lpstr>PowerPoint-Präsentation</vt:lpstr>
      <vt:lpstr>PowerPoint-Präsentation</vt:lpstr>
      <vt:lpstr>2. Mit Latein fällt vieles leichter   –  die eigene Muttersprache DEUTSCH </vt:lpstr>
      <vt:lpstr>2. Mit Latein fällt vieles leichter –  Lernen lernen </vt:lpstr>
      <vt:lpstr>2. Mit Latein fällt vieles leichter  –  Umgang mit der europäischen Kultur  </vt:lpstr>
      <vt:lpstr>2. Mit Latein fällt vieles leichter –  Latinum als Qualifikation  </vt:lpstr>
      <vt:lpstr>PowerPoint-Präsentation</vt:lpstr>
      <vt:lpstr>PowerPoint-Präsentation</vt:lpstr>
      <vt:lpstr>PowerPoint-Präsentation</vt:lpstr>
      <vt:lpstr>3. Latein im Unterricht       Spracherwerbsphase - Klasse 6 - 9</vt:lpstr>
      <vt:lpstr>3. Latein im Unterricht -Spracherwerbsphase - Klasse 6 - 9</vt:lpstr>
      <vt:lpstr>3. Latein im Unterricht                      Lektürephase-Klasse 10</vt:lpstr>
      <vt:lpstr>3. Latein im Unterricht Lektürephase- Oberstufe</vt:lpstr>
      <vt:lpstr>3. Latein im Unterricht - Lektürephase Oberstufe</vt:lpstr>
      <vt:lpstr>3. Latein im Unterricht - Lektürephase-Oberstufe</vt:lpstr>
      <vt:lpstr>3. Latein im Unterricht - Lektürephase-Oberstufe</vt:lpstr>
      <vt:lpstr>Latein im Unterricht</vt:lpstr>
      <vt:lpstr>  </vt:lpstr>
      <vt:lpstr>    ROMA AETERNA  LK GK LATEIN </vt:lpstr>
      <vt:lpstr> </vt:lpstr>
      <vt:lpstr>PowerPoint-Präsentation</vt:lpstr>
      <vt:lpstr> </vt:lpstr>
      <vt:lpstr> Leistungskurs Latein</vt:lpstr>
      <vt:lpstr>....mit seinem Latein ist man nie am Ende</vt:lpstr>
      <vt:lpstr>Wir bieten größte Vielfalt… (zum Film bitte Bild berühren und unten klicken…)</vt:lpstr>
      <vt:lpstr>    LATEINISCHE NACHRICHTEN 2020</vt:lpstr>
      <vt:lpstr>    </vt:lpstr>
      <vt:lpstr>    </vt:lpstr>
      <vt:lpstr>Bereit für noch mehr Informationen? </vt:lpstr>
      <vt:lpstr>3. Latein im Unterricht 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Brabaender, Michael</dc:creator>
  <cp:lastModifiedBy>Birgitt Inderfurth</cp:lastModifiedBy>
  <cp:revision>92</cp:revision>
  <cp:lastPrinted>2024-11-22T11:11:36Z</cp:lastPrinted>
  <dcterms:created xsi:type="dcterms:W3CDTF">2021-03-24T12:27:38Z</dcterms:created>
  <dcterms:modified xsi:type="dcterms:W3CDTF">2025-03-07T08:10:33Z</dcterms:modified>
</cp:coreProperties>
</file>